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entation.xml" ContentType="application/vnd.openxmlformats-officedocument.presentationml.presentation.main+xml"/>
  <Override PartName="/ppt/slideLayouts/slideLayout17.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73"/>
  </p:notesMasterIdLst>
  <p:sldIdLst>
    <p:sldId id="256" r:id="rId3"/>
    <p:sldId id="322" r:id="rId4"/>
    <p:sldId id="257" r:id="rId5"/>
    <p:sldId id="258" r:id="rId6"/>
    <p:sldId id="259" r:id="rId7"/>
    <p:sldId id="323" r:id="rId8"/>
    <p:sldId id="262" r:id="rId9"/>
    <p:sldId id="263" r:id="rId10"/>
    <p:sldId id="264" r:id="rId11"/>
    <p:sldId id="265" r:id="rId12"/>
    <p:sldId id="328" r:id="rId13"/>
    <p:sldId id="324" r:id="rId14"/>
    <p:sldId id="300" r:id="rId15"/>
    <p:sldId id="299" r:id="rId16"/>
    <p:sldId id="319" r:id="rId17"/>
    <p:sldId id="321" r:id="rId18"/>
    <p:sldId id="320" r:id="rId19"/>
    <p:sldId id="325" r:id="rId20"/>
    <p:sldId id="301" r:id="rId21"/>
    <p:sldId id="305" r:id="rId22"/>
    <p:sldId id="302" r:id="rId23"/>
    <p:sldId id="303" r:id="rId24"/>
    <p:sldId id="306" r:id="rId25"/>
    <p:sldId id="304" r:id="rId26"/>
    <p:sldId id="307" r:id="rId27"/>
    <p:sldId id="326" r:id="rId28"/>
    <p:sldId id="327" r:id="rId29"/>
    <p:sldId id="308" r:id="rId30"/>
    <p:sldId id="309" r:id="rId31"/>
    <p:sldId id="310" r:id="rId32"/>
    <p:sldId id="311" r:id="rId33"/>
    <p:sldId id="312" r:id="rId34"/>
    <p:sldId id="313" r:id="rId35"/>
    <p:sldId id="314" r:id="rId36"/>
    <p:sldId id="315" r:id="rId37"/>
    <p:sldId id="316" r:id="rId38"/>
    <p:sldId id="317" r:id="rId39"/>
    <p:sldId id="318" r:id="rId40"/>
    <p:sldId id="269" r:id="rId41"/>
    <p:sldId id="267" r:id="rId42"/>
    <p:sldId id="268" r:id="rId43"/>
    <p:sldId id="261" r:id="rId44"/>
    <p:sldId id="270" r:id="rId45"/>
    <p:sldId id="271" r:id="rId46"/>
    <p:sldId id="272" r:id="rId47"/>
    <p:sldId id="273" r:id="rId48"/>
    <p:sldId id="274"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6"/>
    <p:restoredTop sz="94803"/>
  </p:normalViewPr>
  <p:slideViewPr>
    <p:cSldViewPr snapToGrid="0" snapToObjects="1">
      <p:cViewPr varScale="1">
        <p:scale>
          <a:sx n="117" d="100"/>
          <a:sy n="117" d="100"/>
        </p:scale>
        <p:origin x="4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openxmlformats.org/officeDocument/2006/relationships/customXml" Target="../customXml/item2.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customXml" Target="../customXml/item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F54123C5-5FCF-174E-AEDD-9E473A73C2B9}" type="datetimeFigureOut">
              <a:rPr lang="en-US" smtClean="0"/>
              <a:t>9/29/20</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363D9404-EDAC-3648-9457-C5D8B83E75DC}" type="slidenum">
              <a:rPr lang="en-US" smtClean="0"/>
              <a:t>‹#›</a:t>
            </a:fld>
            <a:endParaRPr lang="en-US"/>
          </a:p>
        </p:txBody>
      </p:sp>
    </p:spTree>
    <p:extLst>
      <p:ext uri="{BB962C8B-B14F-4D97-AF65-F5344CB8AC3E}">
        <p14:creationId xmlns:p14="http://schemas.microsoft.com/office/powerpoint/2010/main" val="59280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“straightening”</a:t>
            </a:r>
          </a:p>
        </p:txBody>
      </p:sp>
      <p:sp>
        <p:nvSpPr>
          <p:cNvPr id="4" name="Slide Number Placeholder 3"/>
          <p:cNvSpPr>
            <a:spLocks noGrp="1"/>
          </p:cNvSpPr>
          <p:nvPr>
            <p:ph type="sldNum" sz="quarter" idx="5"/>
          </p:nvPr>
        </p:nvSpPr>
        <p:spPr/>
        <p:txBody>
          <a:bodyPr/>
          <a:lstStyle/>
          <a:p>
            <a:fld id="{363D9404-EDAC-3648-9457-C5D8B83E75DC}" type="slidenum">
              <a:rPr lang="en-US" smtClean="0"/>
              <a:t>33</a:t>
            </a:fld>
            <a:endParaRPr lang="en-US"/>
          </a:p>
        </p:txBody>
      </p:sp>
    </p:spTree>
    <p:extLst>
      <p:ext uri="{BB962C8B-B14F-4D97-AF65-F5344CB8AC3E}">
        <p14:creationId xmlns:p14="http://schemas.microsoft.com/office/powerpoint/2010/main" val="329789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9404-EDAC-3648-9457-C5D8B83E75DC}" type="slidenum">
              <a:rPr lang="en-US" smtClean="0"/>
              <a:t>70</a:t>
            </a:fld>
            <a:endParaRPr lang="en-US"/>
          </a:p>
        </p:txBody>
      </p:sp>
    </p:spTree>
    <p:extLst>
      <p:ext uri="{BB962C8B-B14F-4D97-AF65-F5344CB8AC3E}">
        <p14:creationId xmlns:p14="http://schemas.microsoft.com/office/powerpoint/2010/main" val="1633467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nl-NL" sz="3200" b="0" strike="noStrike" spc="-1">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3200" b="0" strike="noStrike" spc="-1">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3200" b="0" strike="noStrike" spc="-1">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nl-NL" sz="3200" b="0" strike="noStrike" spc="-1">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nl-NL" sz="3200" b="0" strike="noStrike" spc="-1">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nl-NL" sz="3200" b="0" strike="noStrike" spc="-1">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nl-NL" sz="3200" b="0" strike="noStrike" spc="-1">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nl-NL" sz="3200" b="0" strike="noStrike" spc="-1">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nl-NL" sz="3200" b="0" strike="noStrike" spc="-1">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nl-NL"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nl-NL" sz="3200" b="0" strike="noStrike" spc="-1">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nl-NL"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3200" b="0" strike="noStrike" spc="-1">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nl-NL" sz="3200" b="0" strike="noStrike" spc="-1">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nl-NL"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nl-NL" sz="3200" b="0" strike="noStrike" spc="-1">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3200" b="0" strike="noStrike" spc="-1">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3200" b="0" strike="noStrike" spc="-1">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3200" b="0" strike="noStrike" spc="-1">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nl-NL" sz="3200" b="0" strike="noStrike" spc="-1">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3200" b="0" strike="noStrike" spc="-1">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3200" b="0" strike="noStrike" spc="-1">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nl-NL" sz="3200" b="0" strike="noStrike" spc="-1">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nl-NL" sz="3200" b="0" strike="noStrike" spc="-1">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nl-NL" sz="3200" b="0" strike="noStrike" spc="-1">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nl-NL" sz="3200" b="0" strike="noStrike" spc="-1">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nl-NL" sz="3200" b="0" strike="noStrike" spc="-1">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nl-NL" sz="3200" b="0" strike="noStrike" spc="-1">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nl-NL" sz="3200" b="0" strike="noStrike" spc="-1">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nl-NL"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3200" b="0" strike="noStrike" spc="-1">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nl-NL" sz="3200" b="0" strike="noStrike" spc="-1">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nl-NL" sz="3200" b="0" strike="noStrike" spc="-1">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3200" b="0" strike="noStrike" spc="-1">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nl-NL" sz="4400" b="0" strike="noStrike" spc="-1">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3200" b="0" strike="noStrike" spc="-1">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3200" b="0" strike="noStrike" spc="-1">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nl-NL"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Afbeelding 9"/>
          <p:cNvPicPr/>
          <p:nvPr/>
        </p:nvPicPr>
        <p:blipFill>
          <a:blip r:embed="rId14"/>
          <a:stretch/>
        </p:blipFill>
        <p:spPr>
          <a:xfrm>
            <a:off x="-271800" y="6069600"/>
            <a:ext cx="2623680" cy="1040400"/>
          </a:xfrm>
          <a:prstGeom prst="rect">
            <a:avLst/>
          </a:prstGeom>
          <a:ln>
            <a:noFill/>
          </a:ln>
        </p:spPr>
      </p:pic>
      <p:sp>
        <p:nvSpPr>
          <p:cNvPr id="4" name="PlaceHolder 1"/>
          <p:cNvSpPr>
            <a:spLocks noGrp="1"/>
          </p:cNvSpPr>
          <p:nvPr>
            <p:ph type="title"/>
          </p:nvPr>
        </p:nvSpPr>
        <p:spPr>
          <a:xfrm>
            <a:off x="838080" y="454680"/>
            <a:ext cx="10514880" cy="1145160"/>
          </a:xfrm>
          <a:prstGeom prst="rect">
            <a:avLst/>
          </a:prstGeom>
        </p:spPr>
        <p:txBody>
          <a:bodyPr lIns="0" tIns="0" rIns="0" bIns="0" anchor="ctr">
            <a:spAutoFit/>
          </a:bodyPr>
          <a:lstStyle/>
          <a:p>
            <a:r>
              <a:rPr lang="nl-NL" sz="1800" b="0" strike="noStrike" spc="-1">
                <a:latin typeface="Arial"/>
              </a:rPr>
              <a:t>Klik om de opmaak van de titeltekst te bewerken</a:t>
            </a: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Afbeelding 9"/>
          <p:cNvPicPr/>
          <p:nvPr/>
        </p:nvPicPr>
        <p:blipFill>
          <a:blip r:embed="rId14"/>
          <a:stretch/>
        </p:blipFill>
        <p:spPr>
          <a:xfrm>
            <a:off x="-271800" y="6069600"/>
            <a:ext cx="2623680" cy="1040400"/>
          </a:xfrm>
          <a:prstGeom prst="rect">
            <a:avLst/>
          </a:prstGeom>
          <a:ln>
            <a:noFill/>
          </a:ln>
        </p:spPr>
      </p:pic>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nl-NL" sz="4400" b="0" strike="noStrike" spc="-1">
                <a:latin typeface="Arial"/>
              </a:rPr>
              <a:t>Klik om de opmaak van de titeltekst te bewerken</a:t>
            </a:r>
          </a:p>
        </p:txBody>
      </p:sp>
      <p:sp>
        <p:nvSpPr>
          <p:cNvPr id="41"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535D165/CoronaWatchNL" TargetMode="External"/><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2.tif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9.tiff"/></Relationships>
</file>

<file path=ppt/slides/_rels/slide3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 Id="rId4" Type="http://schemas.openxmlformats.org/officeDocument/2006/relationships/image" Target="../media/image20.tiff"/></Relationships>
</file>

<file path=ppt/slides/_rels/slide3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 Id="rId5" Type="http://schemas.openxmlformats.org/officeDocument/2006/relationships/image" Target="../media/image21.tiff"/><Relationship Id="rId4" Type="http://schemas.openxmlformats.org/officeDocument/2006/relationships/image" Target="../media/image2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bookdown.org/rdpeng/exdata/" TargetMode="External"/><Relationship Id="rId2" Type="http://schemas.openxmlformats.org/officeDocument/2006/relationships/hyperlink" Target="https://r4ds.had.co.nz/" TargetMode="Externa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3275640" y="5316120"/>
            <a:ext cx="5643360" cy="43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90000"/>
              </a:lnSpc>
              <a:spcBef>
                <a:spcPts val="1001"/>
              </a:spcBef>
            </a:pPr>
            <a:r>
              <a:rPr lang="nl-NL" sz="2200" b="1" strike="noStrike" spc="-1">
                <a:solidFill>
                  <a:srgbClr val="000000"/>
                </a:solidFill>
                <a:latin typeface="Times New Roman"/>
                <a:ea typeface="DejaVu Sans"/>
              </a:rPr>
              <a:t>Daniel L. Oberski &amp; Erik-Jan van Kesteren</a:t>
            </a:r>
            <a:endParaRPr lang="nl-NL" sz="2200" b="0" strike="noStrike" spc="-1">
              <a:latin typeface="Arial"/>
            </a:endParaRPr>
          </a:p>
        </p:txBody>
      </p:sp>
      <p:sp>
        <p:nvSpPr>
          <p:cNvPr id="79" name="CustomShape 2"/>
          <p:cNvSpPr/>
          <p:nvPr/>
        </p:nvSpPr>
        <p:spPr>
          <a:xfrm>
            <a:off x="2407680" y="5754960"/>
            <a:ext cx="7376400" cy="86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90000"/>
              </a:lnSpc>
              <a:spcBef>
                <a:spcPts val="1001"/>
              </a:spcBef>
            </a:pPr>
            <a:r>
              <a:rPr lang="nl-NL" sz="2000" b="0" strike="noStrike" spc="-1">
                <a:solidFill>
                  <a:srgbClr val="000000"/>
                </a:solidFill>
                <a:latin typeface="Times New Roman"/>
                <a:ea typeface="DejaVu Sans"/>
              </a:rPr>
              <a:t>Department of Methodology &amp; Statistics</a:t>
            </a:r>
            <a:endParaRPr lang="nl-NL" sz="2000" b="0" strike="noStrike" spc="-1">
              <a:latin typeface="Arial"/>
            </a:endParaRPr>
          </a:p>
          <a:p>
            <a:pPr algn="ctr">
              <a:lnSpc>
                <a:spcPct val="90000"/>
              </a:lnSpc>
              <a:spcBef>
                <a:spcPts val="1001"/>
              </a:spcBef>
            </a:pPr>
            <a:r>
              <a:rPr lang="nl-NL" sz="2000" b="0" strike="noStrike" spc="-1">
                <a:solidFill>
                  <a:srgbClr val="000000"/>
                </a:solidFill>
                <a:latin typeface="Times New Roman"/>
                <a:ea typeface="DejaVu Sans"/>
              </a:rPr>
              <a:t>Utrecht University</a:t>
            </a:r>
            <a:endParaRPr lang="nl-NL" sz="2000" b="0" strike="noStrike" spc="-1">
              <a:latin typeface="Arial"/>
            </a:endParaRPr>
          </a:p>
        </p:txBody>
      </p:sp>
      <p:sp>
        <p:nvSpPr>
          <p:cNvPr id="80" name="CustomShape 3"/>
          <p:cNvSpPr/>
          <p:nvPr/>
        </p:nvSpPr>
        <p:spPr>
          <a:xfrm>
            <a:off x="620640" y="1342080"/>
            <a:ext cx="11307600" cy="2359800"/>
          </a:xfrm>
          <a:prstGeom prst="roundRect">
            <a:avLst>
              <a:gd name="adj"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nl-NL" sz="3600" b="1" strike="noStrike" spc="-1">
                <a:solidFill>
                  <a:srgbClr val="000000"/>
                </a:solidFill>
                <a:latin typeface="Times New Roman"/>
                <a:ea typeface="DejaVu Sans"/>
              </a:rPr>
              <a:t>Data Wrangling and Data Analysis</a:t>
            </a:r>
            <a:endParaRPr lang="nl-NL" sz="3600" b="0" strike="noStrike" spc="-1">
              <a:latin typeface="Arial"/>
            </a:endParaRPr>
          </a:p>
          <a:p>
            <a:pPr algn="ctr">
              <a:lnSpc>
                <a:spcPct val="100000"/>
              </a:lnSpc>
            </a:pPr>
            <a:r>
              <a:rPr lang="nl-NL" sz="3600" b="1" strike="noStrike" spc="-1">
                <a:solidFill>
                  <a:srgbClr val="000000"/>
                </a:solidFill>
                <a:latin typeface="Times New Roman"/>
                <a:ea typeface="DejaVu Sans"/>
              </a:rPr>
              <a:t>Exploratory Data Analysis</a:t>
            </a:r>
            <a:endParaRPr lang="nl-NL" sz="3600" b="0" strike="noStrike" spc="-1">
              <a:latin typeface="Arial"/>
            </a:endParaRPr>
          </a:p>
        </p:txBody>
      </p:sp>
      <p:sp>
        <p:nvSpPr>
          <p:cNvPr id="81" name="CustomShape 4"/>
          <p:cNvSpPr/>
          <p:nvPr/>
        </p:nvSpPr>
        <p:spPr>
          <a:xfrm>
            <a:off x="2897280" y="3702960"/>
            <a:ext cx="6400080" cy="11988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dirty="0" err="1">
                <a:solidFill>
                  <a:srgbClr val="000000"/>
                </a:solidFill>
                <a:latin typeface="Calibri Light"/>
              </a:rPr>
              <a:t>Exploratory</a:t>
            </a:r>
            <a:r>
              <a:rPr lang="nl-NL" sz="4400" b="0" strike="noStrike" spc="-1" dirty="0">
                <a:solidFill>
                  <a:srgbClr val="000000"/>
                </a:solidFill>
                <a:latin typeface="Calibri Light"/>
              </a:rPr>
              <a:t> </a:t>
            </a:r>
            <a:r>
              <a:rPr lang="nl-NL" sz="4400" b="0" strike="noStrike" spc="-1" dirty="0" err="1">
                <a:solidFill>
                  <a:srgbClr val="000000"/>
                </a:solidFill>
                <a:latin typeface="Calibri Light"/>
              </a:rPr>
              <a:t>vs</a:t>
            </a:r>
            <a:r>
              <a:rPr lang="nl-NL" sz="4400" b="0" strike="noStrike" spc="-1" dirty="0">
                <a:solidFill>
                  <a:srgbClr val="000000"/>
                </a:solidFill>
                <a:latin typeface="Calibri Light"/>
              </a:rPr>
              <a:t> </a:t>
            </a:r>
            <a:r>
              <a:rPr lang="nl-NL" sz="4400" b="0" strike="noStrike" spc="-1" dirty="0" err="1">
                <a:solidFill>
                  <a:srgbClr val="000000"/>
                </a:solidFill>
                <a:latin typeface="Calibri Light"/>
              </a:rPr>
              <a:t>confirmatory</a:t>
            </a:r>
            <a:endParaRPr lang="nl-NL" sz="4400" b="0" strike="noStrike" spc="-1" dirty="0">
              <a:latin typeface="Arial"/>
            </a:endParaRPr>
          </a:p>
        </p:txBody>
      </p:sp>
      <p:sp>
        <p:nvSpPr>
          <p:cNvPr id="104"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Both are necessary and complementary </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Typical scientific questions: exploratory -&gt; confirmatory</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Then build on the tested theories to generate new insights: confirmatory -&gt; exploratory?</a:t>
            </a:r>
            <a:endParaRPr lang="nl-NL" sz="2800" b="0" strike="noStrike" spc="-1">
              <a:latin typeface="Arial"/>
            </a:endParaRPr>
          </a:p>
          <a:p>
            <a:pPr>
              <a:lnSpc>
                <a:spcPct val="90000"/>
              </a:lnSpc>
              <a:spcBef>
                <a:spcPts val="1001"/>
              </a:spcBef>
            </a:pP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This lecture: </a:t>
            </a:r>
            <a:r>
              <a:rPr lang="nl-NL" sz="2800" b="1" strike="noStrike" spc="-1">
                <a:solidFill>
                  <a:srgbClr val="000000"/>
                </a:solidFill>
                <a:latin typeface="Calibri"/>
              </a:rPr>
              <a:t>exploratory analysis</a:t>
            </a:r>
            <a:endParaRPr lang="nl-NL" sz="28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e must act now': Netherlands tries to control tourism boom | World news |  The Guardian">
            <a:extLst>
              <a:ext uri="{FF2B5EF4-FFF2-40B4-BE49-F238E27FC236}">
                <a16:creationId xmlns:a16="http://schemas.microsoft.com/office/drawing/2014/main" id="{B2649771-ADA3-5340-8967-AF93EFF96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 y="-14140"/>
            <a:ext cx="11454167" cy="687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E38DA8-B7BA-8242-AE3B-95F201C2DB44}"/>
              </a:ext>
            </a:extLst>
          </p:cNvPr>
          <p:cNvSpPr>
            <a:spLocks noGrp="1"/>
          </p:cNvSpPr>
          <p:nvPr>
            <p:ph type="title"/>
          </p:nvPr>
        </p:nvSpPr>
        <p:spPr/>
        <p:txBody>
          <a:bodyPr/>
          <a:lstStyle/>
          <a:p>
            <a:endParaRPr lang="en-US"/>
          </a:p>
        </p:txBody>
      </p:sp>
      <p:pic>
        <p:nvPicPr>
          <p:cNvPr id="1026" name="Picture 2" descr="Buy The Hitchhiker's Guide to the Galaxy 25th Anniversary Edition: A Novel  Book Online at Low Prices in India | The Hitchhiker's Guide to the Galaxy  25th Anniversary Edition: A Novel Reviews">
            <a:extLst>
              <a:ext uri="{FF2B5EF4-FFF2-40B4-BE49-F238E27FC236}">
                <a16:creationId xmlns:a16="http://schemas.microsoft.com/office/drawing/2014/main" id="{E6D537C5-7A71-2A4C-87BA-E2D3C685E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937" y="0"/>
            <a:ext cx="4310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50842321-6278-E140-BCF5-6BBE84E8CBBA}"/>
              </a:ext>
            </a:extLst>
          </p:cNvPr>
          <p:cNvSpPr>
            <a:spLocks noGrp="1"/>
          </p:cNvSpPr>
          <p:nvPr>
            <p:ph type="subTitle"/>
          </p:nvPr>
        </p:nvSpPr>
        <p:spPr/>
        <p:txBody>
          <a:bodyPr/>
          <a:lstStyle/>
          <a:p>
            <a:endParaRPr lang="en-US"/>
          </a:p>
        </p:txBody>
      </p:sp>
    </p:spTree>
    <p:extLst>
      <p:ext uri="{BB962C8B-B14F-4D97-AF65-F5344CB8AC3E}">
        <p14:creationId xmlns:p14="http://schemas.microsoft.com/office/powerpoint/2010/main" val="21714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5ED5-9E04-524B-86C8-5E7AB71E660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95512F75-2032-4245-9287-1CE5AF61812D}"/>
              </a:ext>
            </a:extLst>
          </p:cNvPr>
          <p:cNvSpPr>
            <a:spLocks noGrp="1"/>
          </p:cNvSpPr>
          <p:nvPr>
            <p:ph type="subTitle"/>
          </p:nvPr>
        </p:nvSpPr>
        <p:spPr>
          <a:xfrm>
            <a:off x="609480" y="3288461"/>
            <a:ext cx="10972440" cy="609398"/>
          </a:xfrm>
        </p:spPr>
        <p:txBody>
          <a:bodyPr/>
          <a:lstStyle/>
          <a:p>
            <a:pPr marL="0" indent="0">
              <a:buNone/>
            </a:pPr>
            <a:r>
              <a:rPr lang="en-US" dirty="0"/>
              <a:t>Some good advice on data exploration</a:t>
            </a:r>
          </a:p>
        </p:txBody>
      </p:sp>
    </p:spTree>
    <p:extLst>
      <p:ext uri="{BB962C8B-B14F-4D97-AF65-F5344CB8AC3E}">
        <p14:creationId xmlns:p14="http://schemas.microsoft.com/office/powerpoint/2010/main" val="2291382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B770-3F82-3B4F-94E7-9DE83B52548C}"/>
              </a:ext>
            </a:extLst>
          </p:cNvPr>
          <p:cNvSpPr>
            <a:spLocks noGrp="1"/>
          </p:cNvSpPr>
          <p:nvPr>
            <p:ph type="title"/>
          </p:nvPr>
        </p:nvSpPr>
        <p:spPr>
          <a:xfrm>
            <a:off x="609480" y="541301"/>
            <a:ext cx="10972440" cy="609398"/>
          </a:xfrm>
        </p:spPr>
        <p:txBody>
          <a:bodyPr/>
          <a:lstStyle/>
          <a:p>
            <a:r>
              <a:rPr lang="en-US" dirty="0"/>
              <a:t>Peng’s EDA checklist</a:t>
            </a:r>
          </a:p>
        </p:txBody>
      </p:sp>
      <p:sp>
        <p:nvSpPr>
          <p:cNvPr id="4" name="CustomShape 2">
            <a:extLst>
              <a:ext uri="{FF2B5EF4-FFF2-40B4-BE49-F238E27FC236}">
                <a16:creationId xmlns:a16="http://schemas.microsoft.com/office/drawing/2014/main" id="{F949545A-0865-DA45-A19B-2215C6329DF6}"/>
              </a:ext>
            </a:extLst>
          </p:cNvPr>
          <p:cNvSpPr/>
          <p:nvPr/>
        </p:nvSpPr>
        <p:spPr>
          <a:xfrm>
            <a:off x="609480" y="15207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515070" indent="-514350">
              <a:lnSpc>
                <a:spcPct val="90000"/>
              </a:lnSpc>
              <a:spcBef>
                <a:spcPts val="1001"/>
              </a:spcBef>
              <a:buClr>
                <a:srgbClr val="000000"/>
              </a:buClr>
              <a:buFont typeface="+mj-lt"/>
              <a:buAutoNum type="arabicPeriod"/>
            </a:pPr>
            <a:r>
              <a:rPr lang="nl-NL" sz="2800" b="0" strike="noStrike" spc="-1" dirty="0" err="1">
                <a:solidFill>
                  <a:srgbClr val="000000"/>
                </a:solidFill>
                <a:latin typeface="Calibri"/>
              </a:rPr>
              <a:t>Formulate</a:t>
            </a:r>
            <a:r>
              <a:rPr lang="nl-NL" sz="2800" b="0" strike="noStrike" spc="-1" dirty="0">
                <a:solidFill>
                  <a:srgbClr val="000000"/>
                </a:solidFill>
                <a:latin typeface="Calibri"/>
              </a:rPr>
              <a:t> </a:t>
            </a:r>
            <a:r>
              <a:rPr lang="nl-NL" sz="2800" b="0" strike="noStrike" spc="-1" dirty="0" err="1">
                <a:solidFill>
                  <a:srgbClr val="000000"/>
                </a:solidFill>
                <a:latin typeface="Calibri"/>
              </a:rPr>
              <a:t>your</a:t>
            </a:r>
            <a:r>
              <a:rPr lang="nl-NL" sz="2800" b="0" strike="noStrike" spc="-1" dirty="0">
                <a:solidFill>
                  <a:srgbClr val="000000"/>
                </a:solidFill>
                <a:latin typeface="Calibri"/>
              </a:rPr>
              <a:t> question</a:t>
            </a:r>
          </a:p>
          <a:p>
            <a:pPr marL="515070" indent="-514350">
              <a:lnSpc>
                <a:spcPct val="90000"/>
              </a:lnSpc>
              <a:spcBef>
                <a:spcPts val="1001"/>
              </a:spcBef>
              <a:buClr>
                <a:srgbClr val="000000"/>
              </a:buClr>
              <a:buFont typeface="+mj-lt"/>
              <a:buAutoNum type="arabicPeriod"/>
            </a:pPr>
            <a:r>
              <a:rPr lang="nl-NL" sz="2800" b="0" strike="noStrike" spc="-1" dirty="0">
                <a:solidFill>
                  <a:srgbClr val="000000"/>
                </a:solidFill>
                <a:latin typeface="Calibri"/>
              </a:rPr>
              <a:t>Read in </a:t>
            </a:r>
            <a:r>
              <a:rPr lang="nl-NL" sz="2800" b="0" strike="noStrike" spc="-1" dirty="0" err="1">
                <a:solidFill>
                  <a:srgbClr val="000000"/>
                </a:solidFill>
                <a:latin typeface="Calibri"/>
              </a:rPr>
              <a:t>your</a:t>
            </a:r>
            <a:r>
              <a:rPr lang="nl-NL" sz="2800" b="0" strike="noStrike" spc="-1" dirty="0">
                <a:solidFill>
                  <a:srgbClr val="000000"/>
                </a:solidFill>
                <a:latin typeface="Calibri"/>
              </a:rPr>
              <a:t> data</a:t>
            </a:r>
          </a:p>
          <a:p>
            <a:pPr marL="515070" indent="-514350">
              <a:lnSpc>
                <a:spcPct val="90000"/>
              </a:lnSpc>
              <a:spcBef>
                <a:spcPts val="1001"/>
              </a:spcBef>
              <a:buClr>
                <a:srgbClr val="000000"/>
              </a:buClr>
              <a:buFont typeface="+mj-lt"/>
              <a:buAutoNum type="arabicPeriod"/>
            </a:pPr>
            <a:r>
              <a:rPr lang="nl-NL" sz="2800" b="0" strike="noStrike" spc="-1" dirty="0">
                <a:solidFill>
                  <a:srgbClr val="000000"/>
                </a:solidFill>
                <a:latin typeface="Calibri"/>
              </a:rPr>
              <a:t>Check </a:t>
            </a:r>
            <a:r>
              <a:rPr lang="nl-NL" sz="2800" b="0" strike="noStrike" spc="-1" dirty="0" err="1">
                <a:solidFill>
                  <a:srgbClr val="000000"/>
                </a:solidFill>
                <a:latin typeface="Calibri"/>
              </a:rPr>
              <a:t>the</a:t>
            </a:r>
            <a:r>
              <a:rPr lang="nl-NL" sz="2800" b="0" strike="noStrike" spc="-1" dirty="0">
                <a:solidFill>
                  <a:srgbClr val="000000"/>
                </a:solidFill>
                <a:latin typeface="Calibri"/>
              </a:rPr>
              <a:t> </a:t>
            </a:r>
            <a:r>
              <a:rPr lang="nl-NL" sz="2800" b="0" strike="noStrike" spc="-1" dirty="0" err="1">
                <a:solidFill>
                  <a:srgbClr val="000000"/>
                </a:solidFill>
                <a:latin typeface="Calibri"/>
              </a:rPr>
              <a:t>packaging</a:t>
            </a:r>
            <a:r>
              <a:rPr lang="nl-NL" sz="2800" b="0" strike="noStrike" spc="-1" dirty="0">
                <a:solidFill>
                  <a:srgbClr val="000000"/>
                </a:solidFill>
                <a:latin typeface="Calibri"/>
              </a:rPr>
              <a:t>, (run </a:t>
            </a:r>
            <a:r>
              <a:rPr lang="nl-NL" sz="2800" b="0" strike="noStrike" spc="-1" dirty="0" err="1">
                <a:solidFill>
                  <a:srgbClr val="000000"/>
                </a:solidFill>
                <a:latin typeface="Calibri"/>
              </a:rPr>
              <a:t>str</a:t>
            </a:r>
            <a:r>
              <a:rPr lang="nl-NL" sz="2800" b="0" strike="noStrike" spc="-1" dirty="0">
                <a:solidFill>
                  <a:srgbClr val="000000"/>
                </a:solidFill>
                <a:latin typeface="Calibri"/>
              </a:rPr>
              <a:t>())</a:t>
            </a:r>
          </a:p>
          <a:p>
            <a:pPr marL="515070" indent="-514350">
              <a:lnSpc>
                <a:spcPct val="90000"/>
              </a:lnSpc>
              <a:spcBef>
                <a:spcPts val="1001"/>
              </a:spcBef>
              <a:buClr>
                <a:srgbClr val="000000"/>
              </a:buClr>
              <a:buFont typeface="+mj-lt"/>
              <a:buAutoNum type="arabicPeriod"/>
            </a:pPr>
            <a:r>
              <a:rPr lang="nl-NL" sz="2800" b="0" strike="noStrike" spc="-1" dirty="0">
                <a:solidFill>
                  <a:srgbClr val="000000"/>
                </a:solidFill>
                <a:latin typeface="Calibri"/>
              </a:rPr>
              <a:t>Look at </a:t>
            </a:r>
            <a:r>
              <a:rPr lang="nl-NL" sz="2800" b="0" strike="noStrike" spc="-1" dirty="0" err="1">
                <a:solidFill>
                  <a:srgbClr val="000000"/>
                </a:solidFill>
                <a:latin typeface="Calibri"/>
              </a:rPr>
              <a:t>the</a:t>
            </a:r>
            <a:r>
              <a:rPr lang="nl-NL" sz="2800" b="0" strike="noStrike" spc="-1" dirty="0">
                <a:solidFill>
                  <a:srgbClr val="000000"/>
                </a:solidFill>
                <a:latin typeface="Calibri"/>
              </a:rPr>
              <a:t> top </a:t>
            </a:r>
            <a:r>
              <a:rPr lang="nl-NL" sz="2800" b="0" strike="noStrike" spc="-1" dirty="0" err="1">
                <a:solidFill>
                  <a:srgbClr val="000000"/>
                </a:solidFill>
                <a:latin typeface="Calibri"/>
              </a:rPr>
              <a:t>and</a:t>
            </a:r>
            <a:r>
              <a:rPr lang="nl-NL" sz="2800" b="0" strike="noStrike" spc="-1" dirty="0">
                <a:solidFill>
                  <a:srgbClr val="000000"/>
                </a:solidFill>
                <a:latin typeface="Calibri"/>
              </a:rPr>
              <a:t> </a:t>
            </a:r>
            <a:r>
              <a:rPr lang="nl-NL" sz="2800" b="0" strike="noStrike" spc="-1" dirty="0" err="1">
                <a:solidFill>
                  <a:srgbClr val="000000"/>
                </a:solidFill>
                <a:latin typeface="Calibri"/>
              </a:rPr>
              <a:t>the</a:t>
            </a:r>
            <a:r>
              <a:rPr lang="nl-NL" sz="2800" b="0" strike="noStrike" spc="-1" dirty="0">
                <a:solidFill>
                  <a:srgbClr val="000000"/>
                </a:solidFill>
                <a:latin typeface="Calibri"/>
              </a:rPr>
              <a:t> </a:t>
            </a:r>
            <a:r>
              <a:rPr lang="nl-NL" sz="2800" b="0" strike="noStrike" spc="-1" dirty="0" err="1">
                <a:solidFill>
                  <a:srgbClr val="000000"/>
                </a:solidFill>
                <a:latin typeface="Calibri"/>
              </a:rPr>
              <a:t>bottom</a:t>
            </a:r>
            <a:r>
              <a:rPr lang="nl-NL" sz="2800" b="0" strike="noStrike" spc="-1" dirty="0">
                <a:solidFill>
                  <a:srgbClr val="000000"/>
                </a:solidFill>
                <a:latin typeface="Calibri"/>
              </a:rPr>
              <a:t> of </a:t>
            </a:r>
            <a:r>
              <a:rPr lang="nl-NL" sz="2800" b="0" strike="noStrike" spc="-1" dirty="0" err="1">
                <a:solidFill>
                  <a:srgbClr val="000000"/>
                </a:solidFill>
                <a:latin typeface="Calibri"/>
              </a:rPr>
              <a:t>your</a:t>
            </a:r>
            <a:r>
              <a:rPr lang="nl-NL" sz="2800" b="0" strike="noStrike" spc="-1" dirty="0">
                <a:solidFill>
                  <a:srgbClr val="000000"/>
                </a:solidFill>
                <a:latin typeface="Calibri"/>
              </a:rPr>
              <a:t> data</a:t>
            </a:r>
          </a:p>
          <a:p>
            <a:pPr marL="515070" indent="-514350">
              <a:lnSpc>
                <a:spcPct val="90000"/>
              </a:lnSpc>
              <a:spcBef>
                <a:spcPts val="1001"/>
              </a:spcBef>
              <a:buClr>
                <a:srgbClr val="000000"/>
              </a:buClr>
              <a:buFont typeface="+mj-lt"/>
              <a:buAutoNum type="arabicPeriod"/>
            </a:pPr>
            <a:r>
              <a:rPr lang="nl-NL" sz="2800" b="0" strike="noStrike" spc="-1" dirty="0">
                <a:solidFill>
                  <a:srgbClr val="000000"/>
                </a:solidFill>
                <a:latin typeface="Calibri"/>
              </a:rPr>
              <a:t>Check </a:t>
            </a:r>
            <a:r>
              <a:rPr lang="nl-NL" sz="2800" b="0" strike="noStrike" spc="-1" dirty="0" err="1">
                <a:solidFill>
                  <a:srgbClr val="000000"/>
                </a:solidFill>
                <a:latin typeface="Calibri"/>
              </a:rPr>
              <a:t>your</a:t>
            </a:r>
            <a:r>
              <a:rPr lang="nl-NL" sz="2800" b="0" strike="noStrike" spc="-1" dirty="0">
                <a:solidFill>
                  <a:srgbClr val="000000"/>
                </a:solidFill>
                <a:latin typeface="Calibri"/>
              </a:rPr>
              <a:t> “</a:t>
            </a:r>
            <a:r>
              <a:rPr lang="nl-NL" sz="2800" b="0" strike="noStrike" spc="-1" dirty="0" err="1">
                <a:solidFill>
                  <a:srgbClr val="000000"/>
                </a:solidFill>
                <a:latin typeface="Calibri"/>
              </a:rPr>
              <a:t>n”s</a:t>
            </a:r>
            <a:endParaRPr lang="nl-NL" sz="2800" b="0" strike="noStrike" spc="-1" dirty="0">
              <a:solidFill>
                <a:srgbClr val="000000"/>
              </a:solidFill>
              <a:latin typeface="Calibri"/>
            </a:endParaRPr>
          </a:p>
          <a:p>
            <a:pPr marL="515070" indent="-514350">
              <a:lnSpc>
                <a:spcPct val="90000"/>
              </a:lnSpc>
              <a:spcBef>
                <a:spcPts val="1001"/>
              </a:spcBef>
              <a:buClr>
                <a:srgbClr val="000000"/>
              </a:buClr>
              <a:buFont typeface="+mj-lt"/>
              <a:buAutoNum type="arabicPeriod"/>
            </a:pPr>
            <a:r>
              <a:rPr lang="nl-NL" sz="2800" b="0" strike="noStrike" spc="-1" dirty="0" err="1">
                <a:solidFill>
                  <a:srgbClr val="000000"/>
                </a:solidFill>
                <a:latin typeface="Calibri"/>
              </a:rPr>
              <a:t>Validate</a:t>
            </a:r>
            <a:r>
              <a:rPr lang="nl-NL" sz="2800" b="0" strike="noStrike" spc="-1" dirty="0">
                <a:solidFill>
                  <a:srgbClr val="000000"/>
                </a:solidFill>
                <a:latin typeface="Calibri"/>
              </a:rPr>
              <a:t> </a:t>
            </a:r>
            <a:r>
              <a:rPr lang="nl-NL" sz="2800" b="0" strike="noStrike" spc="-1" dirty="0" err="1">
                <a:solidFill>
                  <a:srgbClr val="000000"/>
                </a:solidFill>
                <a:latin typeface="Calibri"/>
              </a:rPr>
              <a:t>with</a:t>
            </a:r>
            <a:r>
              <a:rPr lang="nl-NL" sz="2800" b="0" strike="noStrike" spc="-1" dirty="0">
                <a:solidFill>
                  <a:srgbClr val="000000"/>
                </a:solidFill>
                <a:latin typeface="Calibri"/>
              </a:rPr>
              <a:t> at </a:t>
            </a:r>
            <a:r>
              <a:rPr lang="nl-NL" sz="2800" b="0" strike="noStrike" spc="-1" dirty="0" err="1">
                <a:solidFill>
                  <a:srgbClr val="000000"/>
                </a:solidFill>
                <a:latin typeface="Calibri"/>
              </a:rPr>
              <a:t>least</a:t>
            </a:r>
            <a:r>
              <a:rPr lang="nl-NL" sz="2800" b="0" strike="noStrike" spc="-1" dirty="0">
                <a:solidFill>
                  <a:srgbClr val="000000"/>
                </a:solidFill>
                <a:latin typeface="Calibri"/>
              </a:rPr>
              <a:t> </a:t>
            </a:r>
            <a:r>
              <a:rPr lang="nl-NL" sz="2800" b="0" strike="noStrike" spc="-1" dirty="0" err="1">
                <a:solidFill>
                  <a:srgbClr val="000000"/>
                </a:solidFill>
                <a:latin typeface="Calibri"/>
              </a:rPr>
              <a:t>one</a:t>
            </a:r>
            <a:r>
              <a:rPr lang="nl-NL" sz="2800" b="0" strike="noStrike" spc="-1" dirty="0">
                <a:solidFill>
                  <a:srgbClr val="000000"/>
                </a:solidFill>
                <a:latin typeface="Calibri"/>
              </a:rPr>
              <a:t> </a:t>
            </a:r>
            <a:r>
              <a:rPr lang="nl-NL" sz="2800" b="0" strike="noStrike" spc="-1" dirty="0" err="1">
                <a:solidFill>
                  <a:srgbClr val="000000"/>
                </a:solidFill>
                <a:latin typeface="Calibri"/>
              </a:rPr>
              <a:t>external</a:t>
            </a:r>
            <a:r>
              <a:rPr lang="nl-NL" sz="2800" b="0" strike="noStrike" spc="-1" dirty="0">
                <a:solidFill>
                  <a:srgbClr val="000000"/>
                </a:solidFill>
                <a:latin typeface="Calibri"/>
              </a:rPr>
              <a:t> data source</a:t>
            </a:r>
          </a:p>
          <a:p>
            <a:pPr marL="515070" indent="-514350">
              <a:lnSpc>
                <a:spcPct val="90000"/>
              </a:lnSpc>
              <a:spcBef>
                <a:spcPts val="1001"/>
              </a:spcBef>
              <a:buClr>
                <a:srgbClr val="000000"/>
              </a:buClr>
              <a:buFont typeface="+mj-lt"/>
              <a:buAutoNum type="arabicPeriod"/>
            </a:pPr>
            <a:r>
              <a:rPr lang="nl-NL" sz="2800" b="0" strike="noStrike" spc="-1" dirty="0" err="1">
                <a:solidFill>
                  <a:srgbClr val="000000"/>
                </a:solidFill>
                <a:latin typeface="Calibri"/>
              </a:rPr>
              <a:t>Try</a:t>
            </a:r>
            <a:r>
              <a:rPr lang="nl-NL" sz="2800" b="0" strike="noStrike" spc="-1" dirty="0">
                <a:solidFill>
                  <a:srgbClr val="000000"/>
                </a:solidFill>
                <a:latin typeface="Calibri"/>
              </a:rPr>
              <a:t> </a:t>
            </a:r>
            <a:r>
              <a:rPr lang="nl-NL" sz="2800" b="0" strike="noStrike" spc="-1" dirty="0" err="1">
                <a:solidFill>
                  <a:srgbClr val="000000"/>
                </a:solidFill>
                <a:latin typeface="Calibri"/>
              </a:rPr>
              <a:t>the</a:t>
            </a:r>
            <a:r>
              <a:rPr lang="nl-NL" sz="2800" b="0" strike="noStrike" spc="-1" dirty="0">
                <a:solidFill>
                  <a:srgbClr val="000000"/>
                </a:solidFill>
                <a:latin typeface="Calibri"/>
              </a:rPr>
              <a:t> easy solution first</a:t>
            </a:r>
          </a:p>
          <a:p>
            <a:pPr marL="515070" indent="-514350">
              <a:lnSpc>
                <a:spcPct val="90000"/>
              </a:lnSpc>
              <a:spcBef>
                <a:spcPts val="1001"/>
              </a:spcBef>
              <a:buClr>
                <a:srgbClr val="000000"/>
              </a:buClr>
              <a:buFont typeface="+mj-lt"/>
              <a:buAutoNum type="arabicPeriod"/>
            </a:pPr>
            <a:r>
              <a:rPr lang="nl-NL" sz="2800" b="0" strike="noStrike" spc="-1" dirty="0">
                <a:solidFill>
                  <a:srgbClr val="000000"/>
                </a:solidFill>
                <a:latin typeface="Calibri"/>
              </a:rPr>
              <a:t>Challenge </a:t>
            </a:r>
            <a:r>
              <a:rPr lang="nl-NL" sz="2800" b="0" strike="noStrike" spc="-1" dirty="0" err="1">
                <a:solidFill>
                  <a:srgbClr val="000000"/>
                </a:solidFill>
                <a:latin typeface="Calibri"/>
              </a:rPr>
              <a:t>your</a:t>
            </a:r>
            <a:r>
              <a:rPr lang="nl-NL" sz="2800" b="0" strike="noStrike" spc="-1" dirty="0">
                <a:solidFill>
                  <a:srgbClr val="000000"/>
                </a:solidFill>
                <a:latin typeface="Calibri"/>
              </a:rPr>
              <a:t> solution</a:t>
            </a:r>
          </a:p>
          <a:p>
            <a:pPr marL="515070" indent="-514350">
              <a:lnSpc>
                <a:spcPct val="90000"/>
              </a:lnSpc>
              <a:spcBef>
                <a:spcPts val="1001"/>
              </a:spcBef>
              <a:buClr>
                <a:srgbClr val="000000"/>
              </a:buClr>
              <a:buFont typeface="+mj-lt"/>
              <a:buAutoNum type="arabicPeriod"/>
            </a:pPr>
            <a:r>
              <a:rPr lang="nl-NL" sz="2800" b="0" strike="noStrike" spc="-1" dirty="0">
                <a:solidFill>
                  <a:srgbClr val="000000"/>
                </a:solidFill>
                <a:latin typeface="Calibri"/>
              </a:rPr>
              <a:t>Follow up</a:t>
            </a:r>
            <a:endParaRPr lang="nl-NL" sz="2400" b="0" strike="noStrike" spc="-1" dirty="0">
              <a:latin typeface="Arial"/>
            </a:endParaRPr>
          </a:p>
        </p:txBody>
      </p:sp>
      <p:pic>
        <p:nvPicPr>
          <p:cNvPr id="5" name="Picture 2">
            <a:extLst>
              <a:ext uri="{FF2B5EF4-FFF2-40B4-BE49-F238E27FC236}">
                <a16:creationId xmlns:a16="http://schemas.microsoft.com/office/drawing/2014/main" id="{F59717F8-94DC-AD4A-AA5B-CE22CB0BE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2336" y="1456727"/>
            <a:ext cx="4169664" cy="540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42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B20FA6-B96E-C045-8EA7-11D6BCDBA869}"/>
              </a:ext>
            </a:extLst>
          </p:cNvPr>
          <p:cNvSpPr>
            <a:spLocks noGrp="1"/>
          </p:cNvSpPr>
          <p:nvPr>
            <p:ph type="subTitle"/>
          </p:nvPr>
        </p:nvSpPr>
        <p:spPr>
          <a:xfrm>
            <a:off x="609480" y="2377131"/>
            <a:ext cx="10972440" cy="2585323"/>
          </a:xfrm>
        </p:spPr>
        <p:txBody>
          <a:bodyPr/>
          <a:lstStyle/>
          <a:p>
            <a:pPr marL="285750" indent="-285750">
              <a:buFont typeface="Arial" panose="020B0604020202020204" pitchFamily="34" charset="0"/>
              <a:buChar char="•"/>
            </a:pPr>
            <a:r>
              <a:rPr lang="en-US" sz="4000" dirty="0">
                <a:latin typeface="Calibri" panose="020F0502020204030204" pitchFamily="34" charset="0"/>
                <a:ea typeface="Fira Sans" panose="020B0503050000020004" pitchFamily="34" charset="0"/>
                <a:cs typeface="Calibri" panose="020F0502020204030204" pitchFamily="34" charset="0"/>
              </a:rPr>
              <a:t>Look at center and spread</a:t>
            </a:r>
          </a:p>
          <a:p>
            <a:pPr marL="285750" indent="-285750">
              <a:buFont typeface="Arial" panose="020B0604020202020204" pitchFamily="34" charset="0"/>
              <a:buChar char="•"/>
            </a:pPr>
            <a:r>
              <a:rPr lang="en-US" sz="4000" dirty="0">
                <a:latin typeface="Calibri" panose="020F0502020204030204" pitchFamily="34" charset="0"/>
                <a:ea typeface="Fira Sans" panose="020B0503050000020004" pitchFamily="34" charset="0"/>
                <a:cs typeface="Calibri" panose="020F0502020204030204" pitchFamily="34" charset="0"/>
              </a:rPr>
              <a:t>Find comparisons</a:t>
            </a:r>
          </a:p>
          <a:p>
            <a:pPr marL="285750" indent="-285750">
              <a:buFont typeface="Arial" panose="020B0604020202020204" pitchFamily="34" charset="0"/>
              <a:buChar char="•"/>
            </a:pPr>
            <a:r>
              <a:rPr lang="en-US" sz="4000" dirty="0">
                <a:latin typeface="Calibri" panose="020F0502020204030204" pitchFamily="34" charset="0"/>
                <a:ea typeface="Fira Sans" panose="020B0503050000020004" pitchFamily="34" charset="0"/>
                <a:cs typeface="Calibri" panose="020F0502020204030204" pitchFamily="34" charset="0"/>
              </a:rPr>
              <a:t>“Straightening and flattening”:</a:t>
            </a:r>
          </a:p>
          <a:p>
            <a:pPr marL="285750" lvl="3" indent="-285750">
              <a:buFont typeface="Arial" panose="020B0604020202020204" pitchFamily="34" charset="0"/>
              <a:buChar char="•"/>
            </a:pPr>
            <a:r>
              <a:rPr lang="en-US" sz="3000" dirty="0">
                <a:latin typeface="Calibri" panose="020F0502020204030204" pitchFamily="34" charset="0"/>
                <a:ea typeface="Fira Sans" panose="020B0503050000020004" pitchFamily="34" charset="0"/>
                <a:cs typeface="Calibri" panose="020F0502020204030204" pitchFamily="34" charset="0"/>
              </a:rPr>
              <a:t>Use logarithms and other transforms</a:t>
            </a:r>
          </a:p>
          <a:p>
            <a:pPr marL="285750" lvl="3" indent="-285750">
              <a:buFont typeface="Arial" panose="020B0604020202020204" pitchFamily="34" charset="0"/>
              <a:buChar char="•"/>
            </a:pPr>
            <a:r>
              <a:rPr lang="en-US" sz="3000" dirty="0">
                <a:latin typeface="Calibri" panose="020F0502020204030204" pitchFamily="34" charset="0"/>
                <a:ea typeface="Fira Sans" panose="020B0503050000020004" pitchFamily="34" charset="0"/>
                <a:cs typeface="Calibri" panose="020F0502020204030204" pitchFamily="34" charset="0"/>
              </a:rPr>
              <a:t>Use models and residuals</a:t>
            </a:r>
          </a:p>
        </p:txBody>
      </p:sp>
      <p:sp>
        <p:nvSpPr>
          <p:cNvPr id="4" name="Title 1">
            <a:extLst>
              <a:ext uri="{FF2B5EF4-FFF2-40B4-BE49-F238E27FC236}">
                <a16:creationId xmlns:a16="http://schemas.microsoft.com/office/drawing/2014/main" id="{EE2937C5-8761-2A43-B457-51414CE693DA}"/>
              </a:ext>
            </a:extLst>
          </p:cNvPr>
          <p:cNvSpPr txBox="1">
            <a:spLocks/>
          </p:cNvSpPr>
          <p:nvPr/>
        </p:nvSpPr>
        <p:spPr>
          <a:xfrm>
            <a:off x="609480" y="541301"/>
            <a:ext cx="10972440" cy="609398"/>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Tukey’s approach to EDA</a:t>
            </a:r>
          </a:p>
        </p:txBody>
      </p:sp>
    </p:spTree>
    <p:extLst>
      <p:ext uri="{BB962C8B-B14F-4D97-AF65-F5344CB8AC3E}">
        <p14:creationId xmlns:p14="http://schemas.microsoft.com/office/powerpoint/2010/main" val="2146307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9B1F-964E-1A4C-988A-DDF0B1DFFE9F}"/>
              </a:ext>
            </a:extLst>
          </p:cNvPr>
          <p:cNvSpPr>
            <a:spLocks noGrp="1"/>
          </p:cNvSpPr>
          <p:nvPr>
            <p:ph type="title"/>
          </p:nvPr>
        </p:nvSpPr>
        <p:spPr/>
        <p:txBody>
          <a:bodyPr/>
          <a:lstStyle/>
          <a:p>
            <a:endParaRPr lang="en-US"/>
          </a:p>
        </p:txBody>
      </p:sp>
      <p:pic>
        <p:nvPicPr>
          <p:cNvPr id="5" name="Picture 4" descr="Text, letter&#10;&#10;Description automatically generated">
            <a:extLst>
              <a:ext uri="{FF2B5EF4-FFF2-40B4-BE49-F238E27FC236}">
                <a16:creationId xmlns:a16="http://schemas.microsoft.com/office/drawing/2014/main" id="{676FBFA7-236D-C044-A820-21AFA9EB6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30580" cy="6858000"/>
          </a:xfrm>
          <a:prstGeom prst="rect">
            <a:avLst/>
          </a:prstGeom>
        </p:spPr>
      </p:pic>
      <p:sp>
        <p:nvSpPr>
          <p:cNvPr id="6" name="TextBox 5">
            <a:extLst>
              <a:ext uri="{FF2B5EF4-FFF2-40B4-BE49-F238E27FC236}">
                <a16:creationId xmlns:a16="http://schemas.microsoft.com/office/drawing/2014/main" id="{05453033-179F-804A-8E0A-25450195C7DA}"/>
              </a:ext>
            </a:extLst>
          </p:cNvPr>
          <p:cNvSpPr txBox="1"/>
          <p:nvPr/>
        </p:nvSpPr>
        <p:spPr>
          <a:xfrm>
            <a:off x="10643908" y="6215068"/>
            <a:ext cx="1535420" cy="369332"/>
          </a:xfrm>
          <a:prstGeom prst="rect">
            <a:avLst/>
          </a:prstGeom>
          <a:noFill/>
        </p:spPr>
        <p:txBody>
          <a:bodyPr wrap="none" rtlCol="0">
            <a:spAutoFit/>
          </a:bodyPr>
          <a:lstStyle/>
          <a:p>
            <a:r>
              <a:rPr lang="en-US" i="1" dirty="0"/>
              <a:t>(Tukey 1970)</a:t>
            </a:r>
          </a:p>
        </p:txBody>
      </p:sp>
    </p:spTree>
    <p:extLst>
      <p:ext uri="{BB962C8B-B14F-4D97-AF65-F5344CB8AC3E}">
        <p14:creationId xmlns:p14="http://schemas.microsoft.com/office/powerpoint/2010/main" val="1786455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5CA6-D4C4-344C-BF56-5DC439A1E7ED}"/>
              </a:ext>
            </a:extLst>
          </p:cNvPr>
          <p:cNvSpPr>
            <a:spLocks noGrp="1"/>
          </p:cNvSpPr>
          <p:nvPr>
            <p:ph type="title"/>
          </p:nvPr>
        </p:nvSpPr>
        <p:spPr>
          <a:xfrm>
            <a:off x="609480" y="541301"/>
            <a:ext cx="10972440" cy="609398"/>
          </a:xfrm>
        </p:spPr>
        <p:txBody>
          <a:bodyPr/>
          <a:lstStyle/>
          <a:p>
            <a:r>
              <a:rPr lang="en-US" dirty="0"/>
              <a:t>Spread vs. location</a:t>
            </a:r>
          </a:p>
        </p:txBody>
      </p:sp>
      <p:sp>
        <p:nvSpPr>
          <p:cNvPr id="3" name="Subtitle 2">
            <a:extLst>
              <a:ext uri="{FF2B5EF4-FFF2-40B4-BE49-F238E27FC236}">
                <a16:creationId xmlns:a16="http://schemas.microsoft.com/office/drawing/2014/main" id="{4D0E9C0A-4F56-DB4C-83C3-1402277A03EB}"/>
              </a:ext>
            </a:extLst>
          </p:cNvPr>
          <p:cNvSpPr>
            <a:spLocks noGrp="1"/>
          </p:cNvSpPr>
          <p:nvPr>
            <p:ph type="subTitle"/>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F190090D-A1ED-4E4C-AF1E-7E463AC43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30580" cy="6858000"/>
          </a:xfrm>
          <a:prstGeom prst="rect">
            <a:avLst/>
          </a:prstGeom>
        </p:spPr>
      </p:pic>
      <p:sp>
        <p:nvSpPr>
          <p:cNvPr id="6" name="TextBox 5">
            <a:extLst>
              <a:ext uri="{FF2B5EF4-FFF2-40B4-BE49-F238E27FC236}">
                <a16:creationId xmlns:a16="http://schemas.microsoft.com/office/drawing/2014/main" id="{BEB1C4B0-F51B-884A-8F2A-C5F25A59D592}"/>
              </a:ext>
            </a:extLst>
          </p:cNvPr>
          <p:cNvSpPr txBox="1"/>
          <p:nvPr/>
        </p:nvSpPr>
        <p:spPr>
          <a:xfrm>
            <a:off x="10656580" y="6316699"/>
            <a:ext cx="1535420" cy="369332"/>
          </a:xfrm>
          <a:prstGeom prst="rect">
            <a:avLst/>
          </a:prstGeom>
          <a:noFill/>
        </p:spPr>
        <p:txBody>
          <a:bodyPr wrap="none" rtlCol="0">
            <a:spAutoFit/>
          </a:bodyPr>
          <a:lstStyle/>
          <a:p>
            <a:r>
              <a:rPr lang="en-US" i="1" dirty="0"/>
              <a:t>(Tukey 1970)</a:t>
            </a:r>
          </a:p>
        </p:txBody>
      </p:sp>
    </p:spTree>
    <p:extLst>
      <p:ext uri="{BB962C8B-B14F-4D97-AF65-F5344CB8AC3E}">
        <p14:creationId xmlns:p14="http://schemas.microsoft.com/office/powerpoint/2010/main" val="6424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310BAAA4-E14B-5943-9220-FD58B8C66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4944"/>
            <a:ext cx="12212792" cy="6145456"/>
          </a:xfrm>
          <a:prstGeom prst="rect">
            <a:avLst/>
          </a:prstGeom>
        </p:spPr>
      </p:pic>
      <p:sp>
        <p:nvSpPr>
          <p:cNvPr id="2" name="Title 1">
            <a:extLst>
              <a:ext uri="{FF2B5EF4-FFF2-40B4-BE49-F238E27FC236}">
                <a16:creationId xmlns:a16="http://schemas.microsoft.com/office/drawing/2014/main" id="{1123762C-00F1-2046-A144-DDC9C0A7FCFD}"/>
              </a:ext>
            </a:extLst>
          </p:cNvPr>
          <p:cNvSpPr>
            <a:spLocks noGrp="1"/>
          </p:cNvSpPr>
          <p:nvPr>
            <p:ph type="title"/>
          </p:nvPr>
        </p:nvSpPr>
        <p:spPr>
          <a:xfrm>
            <a:off x="609480" y="541301"/>
            <a:ext cx="10972440" cy="609398"/>
          </a:xfrm>
        </p:spPr>
        <p:txBody>
          <a:bodyPr/>
          <a:lstStyle/>
          <a:p>
            <a:r>
              <a:rPr lang="en-US" dirty="0"/>
              <a:t>Adverse events in Dutch hospitals </a:t>
            </a:r>
            <a:r>
              <a:rPr lang="en-US" sz="2200" i="1" dirty="0"/>
              <a:t>(Lenz &amp; </a:t>
            </a:r>
            <a:r>
              <a:rPr lang="en-US" sz="2200" i="1" dirty="0" err="1"/>
              <a:t>Oberski</a:t>
            </a:r>
            <a:r>
              <a:rPr lang="en-US" sz="2200" i="1" dirty="0"/>
              <a:t>)</a:t>
            </a:r>
          </a:p>
        </p:txBody>
      </p:sp>
      <p:sp>
        <p:nvSpPr>
          <p:cNvPr id="3" name="Subtitle 2">
            <a:extLst>
              <a:ext uri="{FF2B5EF4-FFF2-40B4-BE49-F238E27FC236}">
                <a16:creationId xmlns:a16="http://schemas.microsoft.com/office/drawing/2014/main" id="{AF0CD846-31BF-6C48-B7ED-692960C28B5A}"/>
              </a:ext>
            </a:extLst>
          </p:cNvPr>
          <p:cNvSpPr>
            <a:spLocks noGrp="1"/>
          </p:cNvSpPr>
          <p:nvPr>
            <p:ph type="subTitle"/>
          </p:nvPr>
        </p:nvSpPr>
        <p:spPr/>
        <p:txBody>
          <a:bodyPr/>
          <a:lstStyle/>
          <a:p>
            <a:endParaRPr lang="en-US"/>
          </a:p>
        </p:txBody>
      </p:sp>
    </p:spTree>
    <p:extLst>
      <p:ext uri="{BB962C8B-B14F-4D97-AF65-F5344CB8AC3E}">
        <p14:creationId xmlns:p14="http://schemas.microsoft.com/office/powerpoint/2010/main" val="2222564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5ED5-9E04-524B-86C8-5E7AB71E660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95512F75-2032-4245-9287-1CE5AF61812D}"/>
              </a:ext>
            </a:extLst>
          </p:cNvPr>
          <p:cNvSpPr>
            <a:spLocks noGrp="1"/>
          </p:cNvSpPr>
          <p:nvPr>
            <p:ph type="subTitle"/>
          </p:nvPr>
        </p:nvSpPr>
        <p:spPr>
          <a:xfrm>
            <a:off x="609480" y="2983763"/>
            <a:ext cx="10972440" cy="1218795"/>
          </a:xfrm>
        </p:spPr>
        <p:txBody>
          <a:bodyPr/>
          <a:lstStyle/>
          <a:p>
            <a:pPr marL="0" indent="0">
              <a:buNone/>
            </a:pPr>
            <a:r>
              <a:rPr lang="en-US" dirty="0"/>
              <a:t>Example exploration of current corona cases in the Netherlands</a:t>
            </a:r>
          </a:p>
        </p:txBody>
      </p:sp>
    </p:spTree>
    <p:extLst>
      <p:ext uri="{BB962C8B-B14F-4D97-AF65-F5344CB8AC3E}">
        <p14:creationId xmlns:p14="http://schemas.microsoft.com/office/powerpoint/2010/main" val="4236589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444B-0D3E-3747-9DA1-05F6626B17C2}"/>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F4040439-2CF1-C545-BB9E-EBA97A9FB919}"/>
              </a:ext>
            </a:extLst>
          </p:cNvPr>
          <p:cNvSpPr>
            <a:spLocks noGrp="1"/>
          </p:cNvSpPr>
          <p:nvPr>
            <p:ph type="subTitle"/>
          </p:nvPr>
        </p:nvSpPr>
        <p:spPr/>
        <p:txBody>
          <a:bodyPr/>
          <a:lstStyle/>
          <a:p>
            <a:endParaRPr lang="en-US"/>
          </a:p>
        </p:txBody>
      </p:sp>
      <p:pic>
        <p:nvPicPr>
          <p:cNvPr id="4" name="Picture 3">
            <a:extLst>
              <a:ext uri="{FF2B5EF4-FFF2-40B4-BE49-F238E27FC236}">
                <a16:creationId xmlns:a16="http://schemas.microsoft.com/office/drawing/2014/main" id="{580239BF-C1AE-1344-8CDC-EDFCF78D31F2}"/>
              </a:ext>
            </a:extLst>
          </p:cNvPr>
          <p:cNvPicPr>
            <a:picLocks noChangeAspect="1"/>
          </p:cNvPicPr>
          <p:nvPr/>
        </p:nvPicPr>
        <p:blipFill>
          <a:blip r:embed="rId2"/>
          <a:stretch>
            <a:fillRect/>
          </a:stretch>
        </p:blipFill>
        <p:spPr>
          <a:xfrm>
            <a:off x="175381" y="0"/>
            <a:ext cx="11841238" cy="6858000"/>
          </a:xfrm>
          <a:prstGeom prst="rect">
            <a:avLst/>
          </a:prstGeom>
        </p:spPr>
      </p:pic>
      <p:sp>
        <p:nvSpPr>
          <p:cNvPr id="5" name="Rectangle 4">
            <a:extLst>
              <a:ext uri="{FF2B5EF4-FFF2-40B4-BE49-F238E27FC236}">
                <a16:creationId xmlns:a16="http://schemas.microsoft.com/office/drawing/2014/main" id="{F55B7B28-3E52-1D40-B180-8692752AB5DD}"/>
              </a:ext>
            </a:extLst>
          </p:cNvPr>
          <p:cNvSpPr/>
          <p:nvPr/>
        </p:nvSpPr>
        <p:spPr>
          <a:xfrm>
            <a:off x="475368" y="143654"/>
            <a:ext cx="4938018" cy="369332"/>
          </a:xfrm>
          <a:prstGeom prst="rect">
            <a:avLst/>
          </a:prstGeom>
        </p:spPr>
        <p:txBody>
          <a:bodyPr wrap="none">
            <a:spAutoFit/>
          </a:bodyPr>
          <a:lstStyle/>
          <a:p>
            <a:r>
              <a:rPr lang="en-US" dirty="0">
                <a:highlight>
                  <a:srgbClr val="FFFF00"/>
                </a:highlight>
                <a:hlinkClick r:id="rId3"/>
              </a:rPr>
              <a:t>https://github.com/J535D165/CoronaWatchNL</a:t>
            </a:r>
            <a:r>
              <a:rPr lang="en-US" dirty="0">
                <a:highlight>
                  <a:srgbClr val="FFFF00"/>
                </a:highlight>
              </a:rPr>
              <a:t> </a:t>
            </a:r>
          </a:p>
        </p:txBody>
      </p:sp>
    </p:spTree>
    <p:extLst>
      <p:ext uri="{BB962C8B-B14F-4D97-AF65-F5344CB8AC3E}">
        <p14:creationId xmlns:p14="http://schemas.microsoft.com/office/powerpoint/2010/main" val="1398550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2F71-3B88-524D-9FCB-EF0215E8F7E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32D0308-ECB5-464C-A2CF-30A39116A6BC}"/>
              </a:ext>
            </a:extLst>
          </p:cNvPr>
          <p:cNvSpPr>
            <a:spLocks noGrp="1"/>
          </p:cNvSpPr>
          <p:nvPr>
            <p:ph type="body"/>
          </p:nvPr>
        </p:nvSpPr>
        <p:spPr/>
        <p:txBody>
          <a:bodyPr/>
          <a:lstStyle/>
          <a:p>
            <a:endParaRPr lang="en-US" dirty="0"/>
          </a:p>
        </p:txBody>
      </p:sp>
      <p:sp>
        <p:nvSpPr>
          <p:cNvPr id="4" name="Rectangle 3">
            <a:extLst>
              <a:ext uri="{FF2B5EF4-FFF2-40B4-BE49-F238E27FC236}">
                <a16:creationId xmlns:a16="http://schemas.microsoft.com/office/drawing/2014/main" id="{53D02A5F-1787-664A-AA5B-FB5945D10D34}"/>
              </a:ext>
            </a:extLst>
          </p:cNvPr>
          <p:cNvSpPr/>
          <p:nvPr/>
        </p:nvSpPr>
        <p:spPr>
          <a:xfrm>
            <a:off x="609479" y="1276200"/>
            <a:ext cx="10083843" cy="923330"/>
          </a:xfrm>
          <a:prstGeom prst="rect">
            <a:avLst/>
          </a:prstGeom>
        </p:spPr>
        <p:txBody>
          <a:bodyPr wrap="square">
            <a:spAutoFit/>
          </a:bodyPr>
          <a:lstStyle/>
          <a:p>
            <a:r>
              <a:rPr lang="en-US" dirty="0">
                <a:latin typeface="Fira Sans" panose="020B0503050000020004" pitchFamily="34" charset="0"/>
                <a:ea typeface="Fira Sans" panose="020B0503050000020004" pitchFamily="34" charset="0"/>
              </a:rPr>
              <a:t>“NO BODY OF DATA TELLS US ALL we need to know ABOUT ITS OWN ANALYSIS. It always takes information and insight gained from other, parallel bodies to let us analyze our body of data as well as we can. (If we don't have it, we do as well as we can.)” – EDA p. 115</a:t>
            </a:r>
          </a:p>
        </p:txBody>
      </p:sp>
      <p:pic>
        <p:nvPicPr>
          <p:cNvPr id="2050" name="Picture 2">
            <a:extLst>
              <a:ext uri="{FF2B5EF4-FFF2-40B4-BE49-F238E27FC236}">
                <a16:creationId xmlns:a16="http://schemas.microsoft.com/office/drawing/2014/main" id="{AA03C3F3-0BC3-0B44-B700-9EDA58F70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972440" cy="6857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BB392D-AE17-1A4E-B726-D25AA2C4B5AF}"/>
              </a:ext>
            </a:extLst>
          </p:cNvPr>
          <p:cNvSpPr txBox="1"/>
          <p:nvPr/>
        </p:nvSpPr>
        <p:spPr>
          <a:xfrm>
            <a:off x="10972440" y="5988065"/>
            <a:ext cx="1206888" cy="830997"/>
          </a:xfrm>
          <a:prstGeom prst="rect">
            <a:avLst/>
          </a:prstGeom>
          <a:noFill/>
        </p:spPr>
        <p:txBody>
          <a:bodyPr wrap="square" rtlCol="0">
            <a:spAutoFit/>
          </a:bodyPr>
          <a:lstStyle/>
          <a:p>
            <a:r>
              <a:rPr lang="en-US" sz="1600" i="1" dirty="0"/>
              <a:t>- John Tukey 1970, EDA</a:t>
            </a:r>
          </a:p>
        </p:txBody>
      </p:sp>
    </p:spTree>
    <p:extLst>
      <p:ext uri="{BB962C8B-B14F-4D97-AF65-F5344CB8AC3E}">
        <p14:creationId xmlns:p14="http://schemas.microsoft.com/office/powerpoint/2010/main" val="1851075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a:xfrm>
            <a:off x="609480" y="541301"/>
            <a:ext cx="10972440" cy="609398"/>
          </a:xfrm>
        </p:spPr>
        <p:txBody>
          <a:bodyPr/>
          <a:lstStyle/>
          <a:p>
            <a:r>
              <a:rPr lang="en-US" dirty="0"/>
              <a:t>Read data, check packaging</a:t>
            </a:r>
          </a:p>
        </p:txBody>
      </p:sp>
      <p:sp>
        <p:nvSpPr>
          <p:cNvPr id="4" name="Rectangle 3">
            <a:extLst>
              <a:ext uri="{FF2B5EF4-FFF2-40B4-BE49-F238E27FC236}">
                <a16:creationId xmlns:a16="http://schemas.microsoft.com/office/drawing/2014/main" id="{D127FBA4-6E2F-4F4B-8764-12E9E9035CE8}"/>
              </a:ext>
            </a:extLst>
          </p:cNvPr>
          <p:cNvSpPr/>
          <p:nvPr/>
        </p:nvSpPr>
        <p:spPr>
          <a:xfrm>
            <a:off x="609480" y="1997839"/>
            <a:ext cx="10972440" cy="2862322"/>
          </a:xfrm>
          <a:prstGeom prst="rect">
            <a:avLst/>
          </a:prstGeom>
        </p:spPr>
        <p:txBody>
          <a:bodyPr wrap="square">
            <a:spAutoFit/>
          </a:bodyPr>
          <a:lstStyle/>
          <a:p>
            <a:r>
              <a:rPr lang="en-US" dirty="0" err="1">
                <a:latin typeface="Fira Code" panose="020B0809050000020004" pitchFamily="49" charset="0"/>
                <a:ea typeface="Fira Code" panose="020B0809050000020004" pitchFamily="49" charset="0"/>
              </a:rPr>
              <a:t>url_icu</a:t>
            </a:r>
            <a:r>
              <a:rPr lang="en-US" dirty="0">
                <a:latin typeface="Fira Code" panose="020B0809050000020004" pitchFamily="49" charset="0"/>
                <a:ea typeface="Fira Code" panose="020B0809050000020004" pitchFamily="49" charset="0"/>
              </a:rPr>
              <a:t> &lt;- "https://</a:t>
            </a:r>
            <a:r>
              <a:rPr lang="en-US" dirty="0" err="1">
                <a:latin typeface="Fira Code" panose="020B0809050000020004" pitchFamily="49" charset="0"/>
                <a:ea typeface="Fira Code" panose="020B0809050000020004" pitchFamily="49" charset="0"/>
              </a:rPr>
              <a:t>raw.githubusercontent.com</a:t>
            </a:r>
            <a:r>
              <a:rPr lang="en-US" dirty="0">
                <a:latin typeface="Fira Code" panose="020B0809050000020004" pitchFamily="49" charset="0"/>
                <a:ea typeface="Fira Code" panose="020B0809050000020004" pitchFamily="49" charset="0"/>
              </a:rPr>
              <a:t>/J535D165/</a:t>
            </a:r>
            <a:r>
              <a:rPr lang="en-US" dirty="0" err="1">
                <a:latin typeface="Fira Code" panose="020B0809050000020004" pitchFamily="49" charset="0"/>
                <a:ea typeface="Fira Code" panose="020B0809050000020004" pitchFamily="49" charset="0"/>
              </a:rPr>
              <a:t>CoronaWatchNL</a:t>
            </a:r>
            <a:r>
              <a:rPr lang="en-US" dirty="0">
                <a:latin typeface="Fira Code" panose="020B0809050000020004" pitchFamily="49" charset="0"/>
                <a:ea typeface="Fira Code" panose="020B0809050000020004" pitchFamily="49" charset="0"/>
              </a:rPr>
              <a:t>/master/data-</a:t>
            </a:r>
            <a:r>
              <a:rPr lang="en-US" dirty="0" err="1">
                <a:latin typeface="Fira Code" panose="020B0809050000020004" pitchFamily="49" charset="0"/>
                <a:ea typeface="Fira Code" panose="020B0809050000020004" pitchFamily="49" charset="0"/>
              </a:rPr>
              <a:t>ic</a:t>
            </a:r>
            <a:r>
              <a:rPr lang="en-US" dirty="0">
                <a:latin typeface="Fira Code" panose="020B0809050000020004" pitchFamily="49" charset="0"/>
                <a:ea typeface="Fira Code" panose="020B0809050000020004" pitchFamily="49" charset="0"/>
              </a:rPr>
              <a:t>/data-nice/</a:t>
            </a:r>
            <a:r>
              <a:rPr lang="en-US" dirty="0" err="1">
                <a:latin typeface="Fira Code" panose="020B0809050000020004" pitchFamily="49" charset="0"/>
                <a:ea typeface="Fira Code" panose="020B0809050000020004" pitchFamily="49" charset="0"/>
              </a:rPr>
              <a:t>NICE_IC_long_latest.csv</a:t>
            </a:r>
            <a:r>
              <a:rPr lang="en-US" dirty="0">
                <a:latin typeface="Fira Code" panose="020B0809050000020004" pitchFamily="49" charset="0"/>
                <a:ea typeface="Fira Code" panose="020B0809050000020004" pitchFamily="49" charset="0"/>
              </a:rPr>
              <a:t>"</a:t>
            </a:r>
          </a:p>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icu</a:t>
            </a:r>
            <a:r>
              <a:rPr lang="en-US" dirty="0">
                <a:latin typeface="Fira Code" panose="020B0809050000020004" pitchFamily="49" charset="0"/>
                <a:ea typeface="Fira Code" panose="020B0809050000020004" pitchFamily="49" charset="0"/>
              </a:rPr>
              <a:t> &lt;- </a:t>
            </a:r>
            <a:r>
              <a:rPr lang="en-US" dirty="0" err="1">
                <a:latin typeface="Fira Code" panose="020B0809050000020004" pitchFamily="49" charset="0"/>
                <a:ea typeface="Fira Code" panose="020B0809050000020004" pitchFamily="49" charset="0"/>
              </a:rPr>
              <a:t>read_csv</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url_icu</a:t>
            </a:r>
            <a:r>
              <a:rPr lang="en-US" dirty="0">
                <a:latin typeface="Fira Code" panose="020B0809050000020004" pitchFamily="49" charset="0"/>
                <a:ea typeface="Fira Code" panose="020B0809050000020004" pitchFamily="49" charset="0"/>
              </a:rPr>
              <a:t>)</a:t>
            </a:r>
          </a:p>
          <a:p>
            <a:endParaRPr lang="en-US" dirty="0">
              <a:latin typeface="Fira Code" panose="020B0809050000020004" pitchFamily="49" charset="0"/>
              <a:ea typeface="Fira Code" panose="020B0809050000020004" pitchFamily="49" charset="0"/>
            </a:endParaRPr>
          </a:p>
          <a:p>
            <a:endParaRPr lang="en-US" dirty="0">
              <a:latin typeface="Fira Code" panose="020B0809050000020004" pitchFamily="49" charset="0"/>
              <a:ea typeface="Fira Code" panose="020B0809050000020004" pitchFamily="49" charset="0"/>
            </a:endParaRPr>
          </a:p>
          <a:p>
            <a:endParaRPr lang="en-US" dirty="0">
              <a:latin typeface="Fira Code" panose="020B0809050000020004" pitchFamily="49" charset="0"/>
              <a:ea typeface="Fira Code" panose="020B0809050000020004" pitchFamily="49" charset="0"/>
            </a:endParaRPr>
          </a:p>
          <a:p>
            <a:r>
              <a:rPr lang="en-US" dirty="0">
                <a:latin typeface="Fira Code" panose="020B0809050000020004" pitchFamily="49" charset="0"/>
                <a:ea typeface="Fira Code" panose="020B0809050000020004" pitchFamily="49" charset="0"/>
              </a:rPr>
              <a:t>&gt; dim(</a:t>
            </a:r>
            <a:r>
              <a:rPr lang="en-US" dirty="0" err="1">
                <a:latin typeface="Fira Code" panose="020B0809050000020004" pitchFamily="49" charset="0"/>
                <a:ea typeface="Fira Code" panose="020B0809050000020004" pitchFamily="49" charset="0"/>
              </a:rPr>
              <a:t>icu</a:t>
            </a:r>
            <a:r>
              <a:rPr lang="en-US" dirty="0">
                <a:latin typeface="Fira Code" panose="020B0809050000020004" pitchFamily="49" charset="0"/>
                <a:ea typeface="Fira Code" panose="020B0809050000020004" pitchFamily="49" charset="0"/>
              </a:rPr>
              <a:t>)</a:t>
            </a:r>
          </a:p>
          <a:p>
            <a:r>
              <a:rPr lang="en-US" dirty="0">
                <a:latin typeface="Fira Code" panose="020B0809050000020004" pitchFamily="49" charset="0"/>
                <a:ea typeface="Fira Code" panose="020B0809050000020004" pitchFamily="49" charset="0"/>
              </a:rPr>
              <a:t>[1] 1935    3</a:t>
            </a:r>
          </a:p>
        </p:txBody>
      </p:sp>
    </p:spTree>
    <p:extLst>
      <p:ext uri="{BB962C8B-B14F-4D97-AF65-F5344CB8AC3E}">
        <p14:creationId xmlns:p14="http://schemas.microsoft.com/office/powerpoint/2010/main" val="259802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a:xfrm>
            <a:off x="609480" y="541301"/>
            <a:ext cx="10972440" cy="609398"/>
          </a:xfrm>
        </p:spPr>
        <p:txBody>
          <a:bodyPr/>
          <a:lstStyle/>
          <a:p>
            <a:r>
              <a:rPr lang="en-US" dirty="0"/>
              <a:t>Look at top and bottom</a:t>
            </a:r>
          </a:p>
        </p:txBody>
      </p:sp>
      <p:sp>
        <p:nvSpPr>
          <p:cNvPr id="4" name="Rectangle 3">
            <a:extLst>
              <a:ext uri="{FF2B5EF4-FFF2-40B4-BE49-F238E27FC236}">
                <a16:creationId xmlns:a16="http://schemas.microsoft.com/office/drawing/2014/main" id="{D127FBA4-6E2F-4F4B-8764-12E9E9035CE8}"/>
              </a:ext>
            </a:extLst>
          </p:cNvPr>
          <p:cNvSpPr/>
          <p:nvPr/>
        </p:nvSpPr>
        <p:spPr>
          <a:xfrm>
            <a:off x="609480" y="1997839"/>
            <a:ext cx="10972440" cy="2862322"/>
          </a:xfrm>
          <a:prstGeom prst="rect">
            <a:avLst/>
          </a:prstGeom>
        </p:spPr>
        <p:txBody>
          <a:bodyPr wrap="square">
            <a:spAutoFit/>
          </a:bodyPr>
          <a:lstStyle/>
          <a:p>
            <a:r>
              <a:rPr lang="en-US" dirty="0">
                <a:latin typeface="Fira Code" panose="020B0809050000020004" pitchFamily="49" charset="0"/>
                <a:ea typeface="Fira Code" panose="020B0809050000020004" pitchFamily="49" charset="0"/>
              </a:rPr>
              <a:t>&gt; </a:t>
            </a:r>
            <a:r>
              <a:rPr lang="en-US" dirty="0" err="1">
                <a:latin typeface="Fira Code" panose="020B0809050000020004" pitchFamily="49" charset="0"/>
                <a:ea typeface="Fira Code" panose="020B0809050000020004" pitchFamily="49" charset="0"/>
              </a:rPr>
              <a:t>icu</a:t>
            </a:r>
            <a:r>
              <a:rPr lang="en-US" dirty="0">
                <a:latin typeface="Fira Code" panose="020B0809050000020004" pitchFamily="49" charset="0"/>
                <a:ea typeface="Fira Code" panose="020B0809050000020004" pitchFamily="49" charset="0"/>
              </a:rPr>
              <a:t> %&gt;% tail</a:t>
            </a:r>
          </a:p>
          <a:p>
            <a:r>
              <a:rPr lang="en-US" dirty="0">
                <a:latin typeface="Fira Code" panose="020B0809050000020004" pitchFamily="49" charset="0"/>
                <a:ea typeface="Fira Code" panose="020B0809050000020004" pitchFamily="49" charset="0"/>
              </a:rPr>
              <a:t># A </a:t>
            </a:r>
            <a:r>
              <a:rPr lang="en-US" dirty="0" err="1">
                <a:latin typeface="Fira Code" panose="020B0809050000020004" pitchFamily="49" charset="0"/>
                <a:ea typeface="Fira Code" panose="020B0809050000020004" pitchFamily="49" charset="0"/>
              </a:rPr>
              <a:t>tibble</a:t>
            </a:r>
            <a:r>
              <a:rPr lang="en-US" dirty="0">
                <a:latin typeface="Fira Code" panose="020B0809050000020004" pitchFamily="49" charset="0"/>
                <a:ea typeface="Fira Code" panose="020B0809050000020004" pitchFamily="49" charset="0"/>
              </a:rPr>
              <a:t>: 6 x 3</a:t>
            </a:r>
          </a:p>
          <a:p>
            <a:r>
              <a:rPr lang="en-US" dirty="0">
                <a:latin typeface="Fira Code" panose="020B0809050000020004" pitchFamily="49" charset="0"/>
                <a:ea typeface="Fira Code" panose="020B0809050000020004" pitchFamily="49" charset="0"/>
              </a:rPr>
              <a:t>  Datum      Type                         </a:t>
            </a:r>
            <a:r>
              <a:rPr lang="en-US" dirty="0" err="1">
                <a:latin typeface="Fira Code" panose="020B0809050000020004" pitchFamily="49" charset="0"/>
                <a:ea typeface="Fira Code" panose="020B0809050000020004" pitchFamily="49" charset="0"/>
              </a:rPr>
              <a:t>Aantal</a:t>
            </a:r>
            <a:endParaRPr lang="en-US" dirty="0">
              <a:latin typeface="Fira Code" panose="020B0809050000020004" pitchFamily="49" charset="0"/>
              <a:ea typeface="Fira Code" panose="020B0809050000020004" pitchFamily="49" charset="0"/>
            </a:endParaRPr>
          </a:p>
          <a:p>
            <a:r>
              <a:rPr lang="en-US" dirty="0">
                <a:latin typeface="Fira Code" panose="020B0809050000020004" pitchFamily="49" charset="0"/>
                <a:ea typeface="Fira Code" panose="020B0809050000020004" pitchFamily="49" charset="0"/>
              </a:rPr>
              <a:t>  &lt;date&gt;     &lt;</a:t>
            </a:r>
            <a:r>
              <a:rPr lang="en-US" dirty="0" err="1">
                <a:latin typeface="Fira Code" panose="020B0809050000020004" pitchFamily="49" charset="0"/>
                <a:ea typeface="Fira Code" panose="020B0809050000020004" pitchFamily="49" charset="0"/>
              </a:rPr>
              <a:t>chr</a:t>
            </a:r>
            <a:r>
              <a:rPr lang="en-US" dirty="0">
                <a:latin typeface="Fira Code" panose="020B0809050000020004" pitchFamily="49" charset="0"/>
                <a:ea typeface="Fira Code" panose="020B0809050000020004" pitchFamily="49" charset="0"/>
              </a:rPr>
              <a:t>&gt;                         &lt;</a:t>
            </a:r>
            <a:r>
              <a:rPr lang="en-US" dirty="0" err="1">
                <a:latin typeface="Fira Code" panose="020B0809050000020004" pitchFamily="49" charset="0"/>
                <a:ea typeface="Fira Code" panose="020B0809050000020004" pitchFamily="49" charset="0"/>
              </a:rPr>
              <a:t>dbl</a:t>
            </a:r>
            <a:r>
              <a:rPr lang="en-US" dirty="0">
                <a:latin typeface="Fira Code" panose="020B0809050000020004" pitchFamily="49" charset="0"/>
                <a:ea typeface="Fira Code" panose="020B0809050000020004" pitchFamily="49" charset="0"/>
              </a:rPr>
              <a:t>&gt;</a:t>
            </a:r>
          </a:p>
          <a:p>
            <a:r>
              <a:rPr lang="en-US" dirty="0">
                <a:latin typeface="Fira Code" panose="020B0809050000020004" pitchFamily="49" charset="0"/>
                <a:ea typeface="Fira Code" panose="020B0809050000020004" pitchFamily="49" charset="0"/>
              </a:rPr>
              <a:t>1 2020-09-28 </a:t>
            </a:r>
            <a:r>
              <a:rPr lang="en-US" dirty="0" err="1">
                <a:latin typeface="Fira Code" panose="020B0809050000020004" pitchFamily="49" charset="0"/>
                <a:ea typeface="Fira Code" panose="020B0809050000020004" pitchFamily="49" charset="0"/>
              </a:rPr>
              <a:t>Toename</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ziekenhuis</a:t>
            </a:r>
            <a:r>
              <a:rPr lang="en-US" dirty="0">
                <a:latin typeface="Fira Code" panose="020B0809050000020004" pitchFamily="49" charset="0"/>
                <a:ea typeface="Fira Code" panose="020B0809050000020004" pitchFamily="49" charset="0"/>
              </a:rPr>
              <a:t>)      0</a:t>
            </a:r>
          </a:p>
          <a:p>
            <a:r>
              <a:rPr lang="en-US" dirty="0">
                <a:latin typeface="Fira Code" panose="020B0809050000020004" pitchFamily="49" charset="0"/>
                <a:ea typeface="Fira Code" panose="020B0809050000020004" pitchFamily="49" charset="0"/>
              </a:rPr>
              <a:t>2 2020-09-28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144</a:t>
            </a:r>
          </a:p>
          <a:p>
            <a:r>
              <a:rPr lang="en-US" dirty="0">
                <a:latin typeface="Fira Code" panose="020B0809050000020004" pitchFamily="49" charset="0"/>
                <a:ea typeface="Fira Code" panose="020B0809050000020004" pitchFamily="49" charset="0"/>
              </a:rPr>
              <a:t>3 2020-09-28 </a:t>
            </a:r>
            <a:r>
              <a:rPr lang="en-US" dirty="0" err="1">
                <a:latin typeface="Fira Code" panose="020B0809050000020004" pitchFamily="49" charset="0"/>
                <a:ea typeface="Fira Code" panose="020B0809050000020004" pitchFamily="49" charset="0"/>
              </a:rPr>
              <a:t>Toename</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7</a:t>
            </a:r>
          </a:p>
          <a:p>
            <a:r>
              <a:rPr lang="en-US" dirty="0">
                <a:latin typeface="Fira Code" panose="020B0809050000020004" pitchFamily="49" charset="0"/>
                <a:ea typeface="Fira Code" panose="020B0809050000020004" pitchFamily="49" charset="0"/>
              </a:rPr>
              <a:t>4 2020-09-28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(IC)              56</a:t>
            </a:r>
          </a:p>
          <a:p>
            <a:r>
              <a:rPr lang="en-US" dirty="0">
                <a:latin typeface="Fira Code" panose="020B0809050000020004" pitchFamily="49" charset="0"/>
                <a:ea typeface="Fira Code" panose="020B0809050000020004" pitchFamily="49" charset="0"/>
              </a:rPr>
              <a:t>5 2020-09-28 </a:t>
            </a:r>
            <a:r>
              <a:rPr lang="en-US" dirty="0" err="1">
                <a:latin typeface="Fira Code" panose="020B0809050000020004" pitchFamily="49" charset="0"/>
                <a:ea typeface="Fira Code" panose="020B0809050000020004" pitchFamily="49" charset="0"/>
              </a:rPr>
              <a:t>Cumulatief</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3261</a:t>
            </a:r>
          </a:p>
          <a:p>
            <a:r>
              <a:rPr lang="en-US" dirty="0">
                <a:latin typeface="Fira Code" panose="020B0809050000020004" pitchFamily="49" charset="0"/>
                <a:ea typeface="Fira Code" panose="020B0809050000020004" pitchFamily="49" charset="0"/>
              </a:rPr>
              <a:t>6 2020-09-28 </a:t>
            </a:r>
            <a:r>
              <a:rPr lang="en-US" dirty="0" err="1">
                <a:latin typeface="Fira Code" panose="020B0809050000020004" pitchFamily="49" charset="0"/>
                <a:ea typeface="Fira Code" panose="020B0809050000020004" pitchFamily="49" charset="0"/>
              </a:rPr>
              <a:t>Toename</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overleden</a:t>
            </a:r>
            <a:r>
              <a:rPr lang="en-US" dirty="0">
                <a:latin typeface="Fira Code" panose="020B0809050000020004" pitchFamily="49" charset="0"/>
                <a:ea typeface="Fira Code" panose="020B0809050000020004" pitchFamily="49" charset="0"/>
              </a:rPr>
              <a:t>)       0</a:t>
            </a:r>
          </a:p>
        </p:txBody>
      </p:sp>
    </p:spTree>
    <p:extLst>
      <p:ext uri="{BB962C8B-B14F-4D97-AF65-F5344CB8AC3E}">
        <p14:creationId xmlns:p14="http://schemas.microsoft.com/office/powerpoint/2010/main" val="46922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a:xfrm>
            <a:off x="609480" y="541301"/>
            <a:ext cx="10972440" cy="609398"/>
          </a:xfrm>
        </p:spPr>
        <p:txBody>
          <a:bodyPr/>
          <a:lstStyle/>
          <a:p>
            <a:r>
              <a:rPr lang="en-US" dirty="0"/>
              <a:t>Look at top and bottom</a:t>
            </a:r>
          </a:p>
        </p:txBody>
      </p:sp>
      <p:sp>
        <p:nvSpPr>
          <p:cNvPr id="4" name="Rectangle 3">
            <a:extLst>
              <a:ext uri="{FF2B5EF4-FFF2-40B4-BE49-F238E27FC236}">
                <a16:creationId xmlns:a16="http://schemas.microsoft.com/office/drawing/2014/main" id="{D127FBA4-6E2F-4F4B-8764-12E9E9035CE8}"/>
              </a:ext>
            </a:extLst>
          </p:cNvPr>
          <p:cNvSpPr/>
          <p:nvPr/>
        </p:nvSpPr>
        <p:spPr>
          <a:xfrm>
            <a:off x="609480" y="1997839"/>
            <a:ext cx="10972440" cy="2862322"/>
          </a:xfrm>
          <a:prstGeom prst="rect">
            <a:avLst/>
          </a:prstGeom>
        </p:spPr>
        <p:txBody>
          <a:bodyPr wrap="square">
            <a:spAutoFit/>
          </a:bodyPr>
          <a:lstStyle/>
          <a:p>
            <a:r>
              <a:rPr lang="en-US" dirty="0">
                <a:latin typeface="Fira Code" panose="020B0809050000020004" pitchFamily="49" charset="0"/>
                <a:ea typeface="Fira Code" panose="020B0809050000020004" pitchFamily="49" charset="0"/>
              </a:rPr>
              <a:t>&gt; </a:t>
            </a:r>
            <a:r>
              <a:rPr lang="en-US" dirty="0" err="1">
                <a:latin typeface="Fira Code" panose="020B0809050000020004" pitchFamily="49" charset="0"/>
                <a:ea typeface="Fira Code" panose="020B0809050000020004" pitchFamily="49" charset="0"/>
              </a:rPr>
              <a:t>icu</a:t>
            </a:r>
            <a:r>
              <a:rPr lang="en-US" dirty="0">
                <a:latin typeface="Fira Code" panose="020B0809050000020004" pitchFamily="49" charset="0"/>
                <a:ea typeface="Fira Code" panose="020B0809050000020004" pitchFamily="49" charset="0"/>
              </a:rPr>
              <a:t> %&gt;% head</a:t>
            </a:r>
          </a:p>
          <a:p>
            <a:r>
              <a:rPr lang="en-US" dirty="0">
                <a:latin typeface="Fira Code" panose="020B0809050000020004" pitchFamily="49" charset="0"/>
                <a:ea typeface="Fira Code" panose="020B0809050000020004" pitchFamily="49" charset="0"/>
              </a:rPr>
              <a:t># A </a:t>
            </a:r>
            <a:r>
              <a:rPr lang="en-US" dirty="0" err="1">
                <a:latin typeface="Fira Code" panose="020B0809050000020004" pitchFamily="49" charset="0"/>
                <a:ea typeface="Fira Code" panose="020B0809050000020004" pitchFamily="49" charset="0"/>
              </a:rPr>
              <a:t>tibble</a:t>
            </a:r>
            <a:r>
              <a:rPr lang="en-US" dirty="0">
                <a:latin typeface="Fira Code" panose="020B0809050000020004" pitchFamily="49" charset="0"/>
                <a:ea typeface="Fira Code" panose="020B0809050000020004" pitchFamily="49" charset="0"/>
              </a:rPr>
              <a:t>: 6 x 3</a:t>
            </a:r>
          </a:p>
          <a:p>
            <a:r>
              <a:rPr lang="en-US" dirty="0">
                <a:latin typeface="Fira Code" panose="020B0809050000020004" pitchFamily="49" charset="0"/>
                <a:ea typeface="Fira Code" panose="020B0809050000020004" pitchFamily="49" charset="0"/>
              </a:rPr>
              <a:t>  Datum      Type                            </a:t>
            </a:r>
            <a:r>
              <a:rPr lang="en-US" dirty="0" err="1">
                <a:latin typeface="Fira Code" panose="020B0809050000020004" pitchFamily="49" charset="0"/>
                <a:ea typeface="Fira Code" panose="020B0809050000020004" pitchFamily="49" charset="0"/>
              </a:rPr>
              <a:t>Aantal</a:t>
            </a:r>
            <a:endParaRPr lang="en-US" dirty="0">
              <a:latin typeface="Fira Code" panose="020B0809050000020004" pitchFamily="49" charset="0"/>
              <a:ea typeface="Fira Code" panose="020B0809050000020004" pitchFamily="49" charset="0"/>
            </a:endParaRPr>
          </a:p>
          <a:p>
            <a:r>
              <a:rPr lang="en-US" dirty="0">
                <a:latin typeface="Fira Code" panose="020B0809050000020004" pitchFamily="49" charset="0"/>
                <a:ea typeface="Fira Code" panose="020B0809050000020004" pitchFamily="49" charset="0"/>
              </a:rPr>
              <a:t>  &lt;date&gt;     &lt;</a:t>
            </a:r>
            <a:r>
              <a:rPr lang="en-US" dirty="0" err="1">
                <a:latin typeface="Fira Code" panose="020B0809050000020004" pitchFamily="49" charset="0"/>
                <a:ea typeface="Fira Code" panose="020B0809050000020004" pitchFamily="49" charset="0"/>
              </a:rPr>
              <a:t>chr</a:t>
            </a:r>
            <a:r>
              <a:rPr lang="en-US" dirty="0">
                <a:latin typeface="Fira Code" panose="020B0809050000020004" pitchFamily="49" charset="0"/>
                <a:ea typeface="Fira Code" panose="020B0809050000020004" pitchFamily="49" charset="0"/>
              </a:rPr>
              <a:t>&gt;                            &lt;</a:t>
            </a:r>
            <a:r>
              <a:rPr lang="en-US" dirty="0" err="1">
                <a:latin typeface="Fira Code" panose="020B0809050000020004" pitchFamily="49" charset="0"/>
                <a:ea typeface="Fira Code" panose="020B0809050000020004" pitchFamily="49" charset="0"/>
              </a:rPr>
              <a:t>dbl</a:t>
            </a:r>
            <a:r>
              <a:rPr lang="en-US" dirty="0">
                <a:latin typeface="Fira Code" panose="020B0809050000020004" pitchFamily="49" charset="0"/>
                <a:ea typeface="Fira Code" panose="020B0809050000020004" pitchFamily="49" charset="0"/>
              </a:rPr>
              <a:t>&gt;</a:t>
            </a:r>
          </a:p>
          <a:p>
            <a:r>
              <a:rPr lang="en-US" dirty="0">
                <a:latin typeface="Fira Code" panose="020B0809050000020004" pitchFamily="49" charset="0"/>
                <a:ea typeface="Fira Code" panose="020B0809050000020004" pitchFamily="49" charset="0"/>
              </a:rPr>
              <a:t>1 2020-02-27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ingezette</a:t>
            </a:r>
            <a:r>
              <a:rPr lang="en-US" dirty="0">
                <a:latin typeface="Fira Code" panose="020B0809050000020004" pitchFamily="49" charset="0"/>
                <a:ea typeface="Fira Code" panose="020B0809050000020004" pitchFamily="49" charset="0"/>
              </a:rPr>
              <a:t> IC's                5</a:t>
            </a:r>
          </a:p>
          <a:p>
            <a:r>
              <a:rPr lang="en-US" dirty="0">
                <a:latin typeface="Fira Code" panose="020B0809050000020004" pitchFamily="49" charset="0"/>
                <a:ea typeface="Fira Code" panose="020B0809050000020004" pitchFamily="49" charset="0"/>
              </a:rPr>
              <a:t>2 2020-02-27 </a:t>
            </a:r>
            <a:r>
              <a:rPr lang="en-US" dirty="0" err="1">
                <a:latin typeface="Fira Code" panose="020B0809050000020004" pitchFamily="49" charset="0"/>
                <a:ea typeface="Fira Code" panose="020B0809050000020004" pitchFamily="49" charset="0"/>
              </a:rPr>
              <a:t>Cumulatief</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7</a:t>
            </a:r>
          </a:p>
          <a:p>
            <a:r>
              <a:rPr lang="en-US" dirty="0">
                <a:latin typeface="Fira Code" panose="020B0809050000020004" pitchFamily="49" charset="0"/>
                <a:ea typeface="Fira Code" panose="020B0809050000020004" pitchFamily="49" charset="0"/>
              </a:rPr>
              <a:t>3 2020-02-27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(IC)                  0</a:t>
            </a:r>
          </a:p>
          <a:p>
            <a:r>
              <a:rPr lang="en-US" dirty="0">
                <a:latin typeface="Fira Code" panose="020B0809050000020004" pitchFamily="49" charset="0"/>
                <a:ea typeface="Fira Code" panose="020B0809050000020004" pitchFamily="49" charset="0"/>
              </a:rPr>
              <a:t>4 2020-02-27 </a:t>
            </a:r>
            <a:r>
              <a:rPr lang="en-US" dirty="0" err="1">
                <a:latin typeface="Fira Code" panose="020B0809050000020004" pitchFamily="49" charset="0"/>
                <a:ea typeface="Fira Code" panose="020B0809050000020004" pitchFamily="49" charset="0"/>
              </a:rPr>
              <a:t>Cumulatief</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ziekenhuis</a:t>
            </a:r>
            <a:r>
              <a:rPr lang="en-US" dirty="0">
                <a:latin typeface="Fira Code" panose="020B0809050000020004" pitchFamily="49" charset="0"/>
                <a:ea typeface="Fira Code" panose="020B0809050000020004" pitchFamily="49" charset="0"/>
              </a:rPr>
              <a:t>)      0</a:t>
            </a:r>
          </a:p>
          <a:p>
            <a:r>
              <a:rPr lang="en-US" dirty="0">
                <a:latin typeface="Fira Code" panose="020B0809050000020004" pitchFamily="49" charset="0"/>
                <a:ea typeface="Fira Code" panose="020B0809050000020004" pitchFamily="49" charset="0"/>
              </a:rPr>
              <a:t>5 2020-02-27 </a:t>
            </a:r>
            <a:r>
              <a:rPr lang="en-US" dirty="0" err="1">
                <a:latin typeface="Fira Code" panose="020B0809050000020004" pitchFamily="49" charset="0"/>
                <a:ea typeface="Fira Code" panose="020B0809050000020004" pitchFamily="49" charset="0"/>
              </a:rPr>
              <a:t>Cumulatief</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overleden</a:t>
            </a:r>
            <a:r>
              <a:rPr lang="en-US" dirty="0">
                <a:latin typeface="Fira Code" panose="020B0809050000020004" pitchFamily="49" charset="0"/>
                <a:ea typeface="Fira Code" panose="020B0809050000020004" pitchFamily="49" charset="0"/>
              </a:rPr>
              <a:t>)       0</a:t>
            </a:r>
          </a:p>
          <a:p>
            <a:r>
              <a:rPr lang="en-US" dirty="0">
                <a:latin typeface="Fira Code" panose="020B0809050000020004" pitchFamily="49" charset="0"/>
                <a:ea typeface="Fira Code" panose="020B0809050000020004" pitchFamily="49" charset="0"/>
              </a:rPr>
              <a:t>6 2020-02-27 </a:t>
            </a:r>
            <a:r>
              <a:rPr lang="en-US" dirty="0" err="1">
                <a:latin typeface="Fira Code" panose="020B0809050000020004" pitchFamily="49" charset="0"/>
                <a:ea typeface="Fira Code" panose="020B0809050000020004" pitchFamily="49" charset="0"/>
              </a:rPr>
              <a:t>Toename</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overleden</a:t>
            </a:r>
            <a:r>
              <a:rPr lang="en-US" dirty="0">
                <a:latin typeface="Fira Code" panose="020B0809050000020004" pitchFamily="49" charset="0"/>
                <a:ea typeface="Fira Code" panose="020B0809050000020004" pitchFamily="49" charset="0"/>
              </a:rPr>
              <a:t>)          0</a:t>
            </a:r>
          </a:p>
        </p:txBody>
      </p:sp>
    </p:spTree>
    <p:extLst>
      <p:ext uri="{BB962C8B-B14F-4D97-AF65-F5344CB8AC3E}">
        <p14:creationId xmlns:p14="http://schemas.microsoft.com/office/powerpoint/2010/main" val="220278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1A6C46-11FC-7D42-9B98-6A8F712A9ECD}"/>
              </a:ext>
            </a:extLst>
          </p:cNvPr>
          <p:cNvPicPr>
            <a:picLocks noChangeAspect="1"/>
          </p:cNvPicPr>
          <p:nvPr/>
        </p:nvPicPr>
        <p:blipFill>
          <a:blip r:embed="rId2"/>
          <a:stretch>
            <a:fillRect/>
          </a:stretch>
        </p:blipFill>
        <p:spPr>
          <a:xfrm>
            <a:off x="0" y="1041908"/>
            <a:ext cx="11239500" cy="6108700"/>
          </a:xfrm>
          <a:prstGeom prst="rect">
            <a:avLst/>
          </a:prstGeom>
        </p:spPr>
      </p:pic>
      <p:sp>
        <p:nvSpPr>
          <p:cNvPr id="2" name="Title 1">
            <a:extLst>
              <a:ext uri="{FF2B5EF4-FFF2-40B4-BE49-F238E27FC236}">
                <a16:creationId xmlns:a16="http://schemas.microsoft.com/office/drawing/2014/main" id="{1E685EAC-574F-B94C-8912-79821139512E}"/>
              </a:ext>
            </a:extLst>
          </p:cNvPr>
          <p:cNvSpPr>
            <a:spLocks noGrp="1"/>
          </p:cNvSpPr>
          <p:nvPr>
            <p:ph type="title"/>
          </p:nvPr>
        </p:nvSpPr>
        <p:spPr>
          <a:xfrm>
            <a:off x="609480" y="541301"/>
            <a:ext cx="10972440" cy="609398"/>
          </a:xfrm>
        </p:spPr>
        <p:txBody>
          <a:bodyPr/>
          <a:lstStyle/>
          <a:p>
            <a:r>
              <a:rPr lang="en-US" dirty="0"/>
              <a:t>Validate with external source</a:t>
            </a:r>
          </a:p>
        </p:txBody>
      </p:sp>
    </p:spTree>
    <p:extLst>
      <p:ext uri="{BB962C8B-B14F-4D97-AF65-F5344CB8AC3E}">
        <p14:creationId xmlns:p14="http://schemas.microsoft.com/office/powerpoint/2010/main" val="2015828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a:xfrm>
            <a:off x="609480" y="541301"/>
            <a:ext cx="10972440" cy="609398"/>
          </a:xfrm>
        </p:spPr>
        <p:txBody>
          <a:bodyPr/>
          <a:lstStyle/>
          <a:p>
            <a:r>
              <a:rPr lang="en-US" dirty="0"/>
              <a:t>Check n’s</a:t>
            </a:r>
          </a:p>
        </p:txBody>
      </p:sp>
      <p:sp>
        <p:nvSpPr>
          <p:cNvPr id="4" name="Rectangle 3">
            <a:extLst>
              <a:ext uri="{FF2B5EF4-FFF2-40B4-BE49-F238E27FC236}">
                <a16:creationId xmlns:a16="http://schemas.microsoft.com/office/drawing/2014/main" id="{D127FBA4-6E2F-4F4B-8764-12E9E9035CE8}"/>
              </a:ext>
            </a:extLst>
          </p:cNvPr>
          <p:cNvSpPr/>
          <p:nvPr/>
        </p:nvSpPr>
        <p:spPr>
          <a:xfrm>
            <a:off x="609480" y="1997839"/>
            <a:ext cx="10972440" cy="3970318"/>
          </a:xfrm>
          <a:prstGeom prst="rect">
            <a:avLst/>
          </a:prstGeom>
        </p:spPr>
        <p:txBody>
          <a:bodyPr wrap="square">
            <a:spAutoFit/>
          </a:bodyPr>
          <a:lstStyle/>
          <a:p>
            <a:r>
              <a:rPr lang="en-US" dirty="0">
                <a:latin typeface="Fira Code" panose="020B0809050000020004" pitchFamily="49" charset="0"/>
                <a:ea typeface="Fira Code" panose="020B0809050000020004" pitchFamily="49" charset="0"/>
              </a:rPr>
              <a:t>&gt; </a:t>
            </a:r>
            <a:r>
              <a:rPr lang="en-US" dirty="0" err="1">
                <a:latin typeface="Fira Code" panose="020B0809050000020004" pitchFamily="49" charset="0"/>
                <a:ea typeface="Fira Code" panose="020B0809050000020004" pitchFamily="49" charset="0"/>
              </a:rPr>
              <a:t>icu</a:t>
            </a:r>
            <a:r>
              <a:rPr lang="en-US" dirty="0">
                <a:latin typeface="Fira Code" panose="020B0809050000020004" pitchFamily="49" charset="0"/>
                <a:ea typeface="Fira Code" panose="020B0809050000020004" pitchFamily="49" charset="0"/>
              </a:rPr>
              <a:t> %&gt;% </a:t>
            </a:r>
            <a:r>
              <a:rPr lang="en-US" dirty="0" err="1">
                <a:latin typeface="Fira Code" panose="020B0809050000020004" pitchFamily="49" charset="0"/>
                <a:ea typeface="Fira Code" panose="020B0809050000020004" pitchFamily="49" charset="0"/>
              </a:rPr>
              <a:t>group_by</a:t>
            </a:r>
            <a:r>
              <a:rPr lang="en-US" dirty="0">
                <a:latin typeface="Fira Code" panose="020B0809050000020004" pitchFamily="49" charset="0"/>
                <a:ea typeface="Fira Code" panose="020B0809050000020004" pitchFamily="49" charset="0"/>
              </a:rPr>
              <a:t>(Type) %&gt;% summarize(n())</a:t>
            </a:r>
          </a:p>
          <a:p>
            <a:endParaRPr lang="en-US" dirty="0">
              <a:latin typeface="Fira Code" panose="020B0809050000020004" pitchFamily="49" charset="0"/>
              <a:ea typeface="Fira Code" panose="020B0809050000020004" pitchFamily="49" charset="0"/>
            </a:endParaRPr>
          </a:p>
          <a:p>
            <a:r>
              <a:rPr lang="en-US" dirty="0">
                <a:latin typeface="Fira Code" panose="020B0809050000020004" pitchFamily="49" charset="0"/>
                <a:ea typeface="Fira Code" panose="020B0809050000020004" pitchFamily="49" charset="0"/>
              </a:rPr>
              <a:t># A </a:t>
            </a:r>
            <a:r>
              <a:rPr lang="en-US" dirty="0" err="1">
                <a:latin typeface="Fira Code" panose="020B0809050000020004" pitchFamily="49" charset="0"/>
                <a:ea typeface="Fira Code" panose="020B0809050000020004" pitchFamily="49" charset="0"/>
              </a:rPr>
              <a:t>tibble</a:t>
            </a:r>
            <a:r>
              <a:rPr lang="en-US" dirty="0">
                <a:latin typeface="Fira Code" panose="020B0809050000020004" pitchFamily="49" charset="0"/>
                <a:ea typeface="Fira Code" panose="020B0809050000020004" pitchFamily="49" charset="0"/>
              </a:rPr>
              <a:t>: 9 x 2</a:t>
            </a:r>
          </a:p>
          <a:p>
            <a:r>
              <a:rPr lang="en-US" dirty="0">
                <a:latin typeface="Fira Code" panose="020B0809050000020004" pitchFamily="49" charset="0"/>
                <a:ea typeface="Fira Code" panose="020B0809050000020004" pitchFamily="49" charset="0"/>
              </a:rPr>
              <a:t>  Type                            `n()`</a:t>
            </a:r>
          </a:p>
          <a:p>
            <a:r>
              <a:rPr lang="en-US" dirty="0">
                <a:latin typeface="Fira Code" panose="020B0809050000020004" pitchFamily="49" charset="0"/>
                <a:ea typeface="Fira Code" panose="020B0809050000020004" pitchFamily="49" charset="0"/>
              </a:rPr>
              <a:t>  &lt;</a:t>
            </a:r>
            <a:r>
              <a:rPr lang="en-US" dirty="0" err="1">
                <a:latin typeface="Fira Code" panose="020B0809050000020004" pitchFamily="49" charset="0"/>
                <a:ea typeface="Fira Code" panose="020B0809050000020004" pitchFamily="49" charset="0"/>
              </a:rPr>
              <a:t>chr</a:t>
            </a:r>
            <a:r>
              <a:rPr lang="en-US" dirty="0">
                <a:latin typeface="Fira Code" panose="020B0809050000020004" pitchFamily="49" charset="0"/>
                <a:ea typeface="Fira Code" panose="020B0809050000020004" pitchFamily="49" charset="0"/>
              </a:rPr>
              <a:t>&gt;                           &lt;int&gt;</a:t>
            </a:r>
          </a:p>
          <a:p>
            <a:r>
              <a:rPr lang="en-US" dirty="0">
                <a:latin typeface="Fira Code" panose="020B0809050000020004" pitchFamily="49" charset="0"/>
                <a:ea typeface="Fira Code" panose="020B0809050000020004" pitchFamily="49" charset="0"/>
              </a:rPr>
              <a:t>1 </a:t>
            </a:r>
            <a:r>
              <a:rPr lang="en-US" dirty="0" err="1">
                <a:latin typeface="Fira Code" panose="020B0809050000020004" pitchFamily="49" charset="0"/>
                <a:ea typeface="Fira Code" panose="020B0809050000020004" pitchFamily="49" charset="0"/>
              </a:rPr>
              <a:t>Cumulatief</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overleden</a:t>
            </a:r>
            <a:r>
              <a:rPr lang="en-US" dirty="0">
                <a:latin typeface="Fira Code" panose="020B0809050000020004" pitchFamily="49" charset="0"/>
                <a:ea typeface="Fira Code" panose="020B0809050000020004" pitchFamily="49" charset="0"/>
              </a:rPr>
              <a:t>)    215</a:t>
            </a:r>
          </a:p>
          <a:p>
            <a:r>
              <a:rPr lang="en-US" dirty="0">
                <a:latin typeface="Fira Code" panose="020B0809050000020004" pitchFamily="49" charset="0"/>
                <a:ea typeface="Fira Code" panose="020B0809050000020004" pitchFamily="49" charset="0"/>
              </a:rPr>
              <a:t>2 </a:t>
            </a:r>
            <a:r>
              <a:rPr lang="en-US" dirty="0" err="1">
                <a:latin typeface="Fira Code" panose="020B0809050000020004" pitchFamily="49" charset="0"/>
                <a:ea typeface="Fira Code" panose="020B0809050000020004" pitchFamily="49" charset="0"/>
              </a:rPr>
              <a:t>Cumulatief</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ziekenhuis</a:t>
            </a:r>
            <a:r>
              <a:rPr lang="en-US" dirty="0">
                <a:latin typeface="Fira Code" panose="020B0809050000020004" pitchFamily="49" charset="0"/>
                <a:ea typeface="Fira Code" panose="020B0809050000020004" pitchFamily="49" charset="0"/>
              </a:rPr>
              <a:t>)   215</a:t>
            </a:r>
          </a:p>
          <a:p>
            <a:r>
              <a:rPr lang="en-US" dirty="0">
                <a:latin typeface="Fira Code" panose="020B0809050000020004" pitchFamily="49" charset="0"/>
                <a:ea typeface="Fira Code" panose="020B0809050000020004" pitchFamily="49" charset="0"/>
              </a:rPr>
              <a:t>3 </a:t>
            </a:r>
            <a:r>
              <a:rPr lang="en-US" dirty="0" err="1">
                <a:latin typeface="Fira Code" panose="020B0809050000020004" pitchFamily="49" charset="0"/>
                <a:ea typeface="Fira Code" panose="020B0809050000020004" pitchFamily="49" charset="0"/>
              </a:rPr>
              <a:t>Cumulatief</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215</a:t>
            </a:r>
          </a:p>
          <a:p>
            <a:r>
              <a:rPr lang="en-US" dirty="0">
                <a:latin typeface="Fira Code" panose="020B0809050000020004" pitchFamily="49" charset="0"/>
                <a:ea typeface="Fira Code" panose="020B0809050000020004" pitchFamily="49" charset="0"/>
              </a:rPr>
              <a:t>4 </a:t>
            </a:r>
            <a:r>
              <a:rPr lang="en-US" dirty="0" err="1">
                <a:latin typeface="Fira Code" panose="020B0809050000020004" pitchFamily="49" charset="0"/>
                <a:ea typeface="Fira Code" panose="020B0809050000020004" pitchFamily="49" charset="0"/>
              </a:rPr>
              <a:t>Toename</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overleden</a:t>
            </a:r>
            <a:r>
              <a:rPr lang="en-US" dirty="0">
                <a:latin typeface="Fira Code" panose="020B0809050000020004" pitchFamily="49" charset="0"/>
                <a:ea typeface="Fira Code" panose="020B0809050000020004" pitchFamily="49" charset="0"/>
              </a:rPr>
              <a:t>)       215</a:t>
            </a:r>
          </a:p>
          <a:p>
            <a:r>
              <a:rPr lang="en-US" dirty="0">
                <a:latin typeface="Fira Code" panose="020B0809050000020004" pitchFamily="49" charset="0"/>
                <a:ea typeface="Fira Code" panose="020B0809050000020004" pitchFamily="49" charset="0"/>
              </a:rPr>
              <a:t>5 </a:t>
            </a:r>
            <a:r>
              <a:rPr lang="en-US" dirty="0" err="1">
                <a:latin typeface="Fira Code" panose="020B0809050000020004" pitchFamily="49" charset="0"/>
                <a:ea typeface="Fira Code" panose="020B0809050000020004" pitchFamily="49" charset="0"/>
              </a:rPr>
              <a:t>Toename</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ziekenhuis</a:t>
            </a:r>
            <a:r>
              <a:rPr lang="en-US" dirty="0">
                <a:latin typeface="Fira Code" panose="020B0809050000020004" pitchFamily="49" charset="0"/>
                <a:ea typeface="Fira Code" panose="020B0809050000020004" pitchFamily="49" charset="0"/>
              </a:rPr>
              <a:t>)      215</a:t>
            </a:r>
          </a:p>
          <a:p>
            <a:r>
              <a:rPr lang="en-US" dirty="0">
                <a:latin typeface="Fira Code" panose="020B0809050000020004" pitchFamily="49" charset="0"/>
                <a:ea typeface="Fira Code" panose="020B0809050000020004" pitchFamily="49" charset="0"/>
              </a:rPr>
              <a:t>6 </a:t>
            </a:r>
            <a:r>
              <a:rPr lang="en-US" dirty="0" err="1">
                <a:latin typeface="Fira Code" panose="020B0809050000020004" pitchFamily="49" charset="0"/>
                <a:ea typeface="Fira Code" panose="020B0809050000020004" pitchFamily="49" charset="0"/>
              </a:rPr>
              <a:t>Toename</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215</a:t>
            </a:r>
          </a:p>
          <a:p>
            <a:r>
              <a:rPr lang="en-US" dirty="0">
                <a:latin typeface="Fira Code" panose="020B0809050000020004" pitchFamily="49" charset="0"/>
                <a:ea typeface="Fira Code" panose="020B0809050000020004" pitchFamily="49" charset="0"/>
              </a:rPr>
              <a:t>7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ingezette</a:t>
            </a:r>
            <a:r>
              <a:rPr lang="en-US" dirty="0">
                <a:latin typeface="Fira Code" panose="020B0809050000020004" pitchFamily="49" charset="0"/>
                <a:ea typeface="Fira Code" panose="020B0809050000020004" pitchFamily="49" charset="0"/>
              </a:rPr>
              <a:t> IC's             215</a:t>
            </a:r>
          </a:p>
          <a:p>
            <a:r>
              <a:rPr lang="en-US" dirty="0">
                <a:latin typeface="Fira Code" panose="020B0809050000020004" pitchFamily="49" charset="0"/>
                <a:ea typeface="Fira Code" panose="020B0809050000020004" pitchFamily="49" charset="0"/>
              </a:rPr>
              <a:t>8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ontslag</a:t>
            </a:r>
            <a:r>
              <a:rPr lang="en-US" dirty="0">
                <a:latin typeface="Fira Code" panose="020B0809050000020004" pitchFamily="49" charset="0"/>
                <a:ea typeface="Fira Code" panose="020B0809050000020004" pitchFamily="49" charset="0"/>
              </a:rPr>
              <a:t> (IC)               215</a:t>
            </a:r>
          </a:p>
          <a:p>
            <a:r>
              <a:rPr lang="en-US" dirty="0">
                <a:latin typeface="Fira Code" panose="020B0809050000020004" pitchFamily="49" charset="0"/>
                <a:ea typeface="Fira Code" panose="020B0809050000020004" pitchFamily="49" charset="0"/>
              </a:rPr>
              <a:t>9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215</a:t>
            </a:r>
          </a:p>
        </p:txBody>
      </p:sp>
    </p:spTree>
    <p:extLst>
      <p:ext uri="{BB962C8B-B14F-4D97-AF65-F5344CB8AC3E}">
        <p14:creationId xmlns:p14="http://schemas.microsoft.com/office/powerpoint/2010/main" val="377813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27FBA4-6E2F-4F4B-8764-12E9E9035CE8}"/>
              </a:ext>
            </a:extLst>
          </p:cNvPr>
          <p:cNvSpPr/>
          <p:nvPr/>
        </p:nvSpPr>
        <p:spPr>
          <a:xfrm>
            <a:off x="609480" y="273600"/>
            <a:ext cx="10972440" cy="1477328"/>
          </a:xfrm>
          <a:prstGeom prst="rect">
            <a:avLst/>
          </a:prstGeom>
        </p:spPr>
        <p:txBody>
          <a:bodyPr wrap="square">
            <a:spAutoFit/>
          </a:bodyPr>
          <a:lstStyle/>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icu</a:t>
            </a:r>
            <a:r>
              <a:rPr lang="en-US" dirty="0">
                <a:latin typeface="Fira Code" panose="020B0809050000020004" pitchFamily="49" charset="0"/>
                <a:ea typeface="Fira Code" panose="020B0809050000020004" pitchFamily="49" charset="0"/>
              </a:rPr>
              <a:t> %&gt;% </a:t>
            </a:r>
          </a:p>
          <a:p>
            <a:r>
              <a:rPr lang="en-US" dirty="0">
                <a:latin typeface="Fira Code" panose="020B0809050000020004" pitchFamily="49" charset="0"/>
                <a:ea typeface="Fira Code" panose="020B0809050000020004" pitchFamily="49" charset="0"/>
              </a:rPr>
              <a:t>  filter(Type ==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%&gt;%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ggplot</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aes</a:t>
            </a:r>
            <a:r>
              <a:rPr lang="en-US" dirty="0">
                <a:latin typeface="Fira Code" panose="020B0809050000020004" pitchFamily="49" charset="0"/>
                <a:ea typeface="Fira Code" panose="020B0809050000020004" pitchFamily="49" charset="0"/>
              </a:rPr>
              <a:t>(Datum, </a:t>
            </a:r>
            <a:r>
              <a:rPr lang="en-US" dirty="0" err="1">
                <a:latin typeface="Fira Code" panose="020B0809050000020004" pitchFamily="49" charset="0"/>
                <a:ea typeface="Fira Code" panose="020B0809050000020004" pitchFamily="49" charset="0"/>
              </a:rPr>
              <a:t>Aantal</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geom_line</a:t>
            </a:r>
            <a:r>
              <a:rPr lang="en-US" dirty="0">
                <a:latin typeface="Fira Code" panose="020B0809050000020004" pitchFamily="49" charset="0"/>
                <a:ea typeface="Fira Code" panose="020B0809050000020004" pitchFamily="49" charset="0"/>
              </a:rPr>
              <a:t>()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theme_fira</a:t>
            </a:r>
            <a:r>
              <a:rPr lang="en-US" dirty="0">
                <a:latin typeface="Fira Code" panose="020B0809050000020004" pitchFamily="49" charset="0"/>
                <a:ea typeface="Fira Code" panose="020B0809050000020004" pitchFamily="49" charset="0"/>
              </a:rPr>
              <a:t>()</a:t>
            </a:r>
          </a:p>
        </p:txBody>
      </p:sp>
      <p:pic>
        <p:nvPicPr>
          <p:cNvPr id="3" name="Picture 2">
            <a:extLst>
              <a:ext uri="{FF2B5EF4-FFF2-40B4-BE49-F238E27FC236}">
                <a16:creationId xmlns:a16="http://schemas.microsoft.com/office/drawing/2014/main" id="{B11AE7DC-3E39-AB41-A0B6-707F884DF8E3}"/>
              </a:ext>
            </a:extLst>
          </p:cNvPr>
          <p:cNvPicPr>
            <a:picLocks noChangeAspect="1"/>
          </p:cNvPicPr>
          <p:nvPr/>
        </p:nvPicPr>
        <p:blipFill>
          <a:blip r:embed="rId2"/>
          <a:stretch>
            <a:fillRect/>
          </a:stretch>
        </p:blipFill>
        <p:spPr>
          <a:xfrm>
            <a:off x="609479" y="1845220"/>
            <a:ext cx="7217785" cy="4527132"/>
          </a:xfrm>
          <a:prstGeom prst="rect">
            <a:avLst/>
          </a:prstGeom>
        </p:spPr>
      </p:pic>
    </p:spTree>
    <p:extLst>
      <p:ext uri="{BB962C8B-B14F-4D97-AF65-F5344CB8AC3E}">
        <p14:creationId xmlns:p14="http://schemas.microsoft.com/office/powerpoint/2010/main" val="1025178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207F2A-9936-D740-8817-DFDA38C17EEA}"/>
              </a:ext>
            </a:extLst>
          </p:cNvPr>
          <p:cNvPicPr>
            <a:picLocks noChangeAspect="1"/>
          </p:cNvPicPr>
          <p:nvPr/>
        </p:nvPicPr>
        <p:blipFill>
          <a:blip r:embed="rId2"/>
          <a:stretch>
            <a:fillRect/>
          </a:stretch>
        </p:blipFill>
        <p:spPr>
          <a:xfrm>
            <a:off x="0" y="3046702"/>
            <a:ext cx="7859568" cy="3811298"/>
          </a:xfrm>
          <a:prstGeom prst="rect">
            <a:avLst/>
          </a:prstGeom>
        </p:spPr>
      </p:pic>
      <p:sp>
        <p:nvSpPr>
          <p:cNvPr id="2" name="Title 1">
            <a:extLst>
              <a:ext uri="{FF2B5EF4-FFF2-40B4-BE49-F238E27FC236}">
                <a16:creationId xmlns:a16="http://schemas.microsoft.com/office/drawing/2014/main" id="{B1B23F59-5B64-F84E-8CDA-52FFA95606D4}"/>
              </a:ext>
            </a:extLst>
          </p:cNvPr>
          <p:cNvSpPr>
            <a:spLocks noGrp="1"/>
          </p:cNvSpPr>
          <p:nvPr>
            <p:ph type="title"/>
          </p:nvPr>
        </p:nvSpPr>
        <p:spPr>
          <a:xfrm>
            <a:off x="609480" y="541301"/>
            <a:ext cx="10972440" cy="609398"/>
          </a:xfrm>
        </p:spPr>
        <p:txBody>
          <a:bodyPr/>
          <a:lstStyle/>
          <a:p>
            <a:r>
              <a:rPr lang="en-US" dirty="0"/>
              <a:t>Understand what you’re looking at</a:t>
            </a:r>
          </a:p>
        </p:txBody>
      </p:sp>
      <p:sp>
        <p:nvSpPr>
          <p:cNvPr id="3" name="Subtitle 2">
            <a:extLst>
              <a:ext uri="{FF2B5EF4-FFF2-40B4-BE49-F238E27FC236}">
                <a16:creationId xmlns:a16="http://schemas.microsoft.com/office/drawing/2014/main" id="{F26E33A6-74C7-524D-AF61-22823B33AF70}"/>
              </a:ext>
            </a:extLst>
          </p:cNvPr>
          <p:cNvSpPr>
            <a:spLocks noGrp="1"/>
          </p:cNvSpPr>
          <p:nvPr>
            <p:ph type="subTitle"/>
          </p:nvPr>
        </p:nvSpPr>
        <p:spPr>
          <a:xfrm>
            <a:off x="7741920" y="3235100"/>
            <a:ext cx="4449900" cy="387798"/>
          </a:xfrm>
        </p:spPr>
        <p:txBody>
          <a:bodyPr/>
          <a:lstStyle/>
          <a:p>
            <a:pPr marL="0" indent="0">
              <a:buNone/>
            </a:pPr>
            <a:r>
              <a:rPr lang="en-US" dirty="0"/>
              <a:t>(84 ICUs)</a:t>
            </a:r>
          </a:p>
        </p:txBody>
      </p:sp>
      <p:sp>
        <p:nvSpPr>
          <p:cNvPr id="6" name="Rectangle 5">
            <a:extLst>
              <a:ext uri="{FF2B5EF4-FFF2-40B4-BE49-F238E27FC236}">
                <a16:creationId xmlns:a16="http://schemas.microsoft.com/office/drawing/2014/main" id="{B2753D8E-F19A-334F-B1F6-EA8EB082C981}"/>
              </a:ext>
            </a:extLst>
          </p:cNvPr>
          <p:cNvSpPr/>
          <p:nvPr/>
        </p:nvSpPr>
        <p:spPr>
          <a:xfrm>
            <a:off x="7010400" y="3428999"/>
            <a:ext cx="731520" cy="3351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7A7C4F-1137-9543-A78B-2FB86627B107}"/>
                  </a:ext>
                </a:extLst>
              </p:cNvPr>
              <p:cNvSpPr txBox="1"/>
              <p:nvPr/>
            </p:nvSpPr>
            <p:spPr>
              <a:xfrm>
                <a:off x="7741740" y="4057781"/>
                <a:ext cx="4450080" cy="2722605"/>
              </a:xfrm>
              <a:prstGeom prst="rect">
                <a:avLst/>
              </a:prstGeom>
              <a:noFill/>
            </p:spPr>
            <p:txBody>
              <a:bodyPr wrap="square" rtlCol="0">
                <a:spAutoFit/>
              </a:bodyPr>
              <a:lstStyle/>
              <a:p>
                <a:r>
                  <a:rPr lang="en-US" sz="2800" b="1" dirty="0"/>
                  <a:t>Back-of-the-envelope:</a:t>
                </a:r>
              </a:p>
              <a:p>
                <a:endParaRPr lang="en-US" sz="2800" dirty="0"/>
              </a:p>
              <a:p>
                <a:r>
                  <a:rPr lang="en-US" sz="2800" dirty="0"/>
                  <a:t>14</a:t>
                </a:r>
                <a:r>
                  <a:rPr lang="en-IE" sz="2800" dirty="0"/>
                  <a:t>×84 ≈ 1200 beds</a:t>
                </a:r>
              </a:p>
              <a:p>
                <a:endParaRPr lang="en-IE" sz="2800" dirty="0"/>
              </a:p>
              <a:p>
                <a:r>
                  <a:rPr lang="en-IE" sz="2800" dirty="0"/>
                  <a:t>Geometric average:</a:t>
                </a:r>
              </a:p>
              <a:p>
                <a14:m>
                  <m:oMath xmlns:m="http://schemas.openxmlformats.org/officeDocument/2006/math">
                    <m:rad>
                      <m:radPr>
                        <m:degHide m:val="on"/>
                        <m:ctrlPr>
                          <a:rPr lang="en-US" sz="2800" i="1" smtClean="0">
                            <a:latin typeface="Cambria Math" panose="02040503050406030204" pitchFamily="18" charset="0"/>
                          </a:rPr>
                        </m:ctrlPr>
                      </m:radPr>
                      <m:deg/>
                      <m:e>
                        <m:r>
                          <a:rPr lang="en-US" sz="2800" b="0" i="1" smtClean="0">
                            <a:latin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×35</m:t>
                        </m:r>
                      </m:e>
                    </m:rad>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6</m:t>
                    </m:r>
                  </m:oMath>
                </a14:m>
                <a:r>
                  <a:rPr lang="en-US" sz="2800" dirty="0"/>
                  <a:t> beds</a:t>
                </a:r>
              </a:p>
            </p:txBody>
          </p:sp>
        </mc:Choice>
        <mc:Fallback xmlns="">
          <p:sp>
            <p:nvSpPr>
              <p:cNvPr id="8" name="TextBox 7">
                <a:extLst>
                  <a:ext uri="{FF2B5EF4-FFF2-40B4-BE49-F238E27FC236}">
                    <a16:creationId xmlns:a16="http://schemas.microsoft.com/office/drawing/2014/main" id="{B27A7C4F-1137-9543-A78B-2FB86627B107}"/>
                  </a:ext>
                </a:extLst>
              </p:cNvPr>
              <p:cNvSpPr txBox="1">
                <a:spLocks noRot="1" noChangeAspect="1" noMove="1" noResize="1" noEditPoints="1" noAdjustHandles="1" noChangeArrowheads="1" noChangeShapeType="1" noTextEdit="1"/>
              </p:cNvSpPr>
              <p:nvPr/>
            </p:nvSpPr>
            <p:spPr>
              <a:xfrm>
                <a:off x="7741740" y="4057781"/>
                <a:ext cx="4450080" cy="2722605"/>
              </a:xfrm>
              <a:prstGeom prst="rect">
                <a:avLst/>
              </a:prstGeom>
              <a:blipFill>
                <a:blip r:embed="rId3"/>
                <a:stretch>
                  <a:fillRect l="-2841" t="-2326" b="-5581"/>
                </a:stretch>
              </a:blipFill>
            </p:spPr>
            <p:txBody>
              <a:bodyPr/>
              <a:lstStyle/>
              <a:p>
                <a:r>
                  <a:rPr lang="en-US">
                    <a:noFill/>
                  </a:rPr>
                  <a:t> </a:t>
                </a:r>
              </a:p>
            </p:txBody>
          </p:sp>
        </mc:Fallback>
      </mc:AlternateContent>
    </p:spTree>
    <p:extLst>
      <p:ext uri="{BB962C8B-B14F-4D97-AF65-F5344CB8AC3E}">
        <p14:creationId xmlns:p14="http://schemas.microsoft.com/office/powerpoint/2010/main" val="1857523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83159-0A3A-B843-8913-985EE3F733C2}"/>
              </a:ext>
            </a:extLst>
          </p:cNvPr>
          <p:cNvSpPr>
            <a:spLocks noGrp="1"/>
          </p:cNvSpPr>
          <p:nvPr>
            <p:ph type="title"/>
          </p:nvPr>
        </p:nvSpPr>
        <p:spPr>
          <a:xfrm>
            <a:off x="609480" y="541301"/>
            <a:ext cx="10972440" cy="609398"/>
          </a:xfrm>
        </p:spPr>
        <p:txBody>
          <a:bodyPr/>
          <a:lstStyle/>
          <a:p>
            <a:r>
              <a:rPr lang="en-US" dirty="0"/>
              <a:t>Understand what you’re looking at</a:t>
            </a:r>
          </a:p>
        </p:txBody>
      </p:sp>
      <p:sp>
        <p:nvSpPr>
          <p:cNvPr id="3" name="Subtitle 2">
            <a:extLst>
              <a:ext uri="{FF2B5EF4-FFF2-40B4-BE49-F238E27FC236}">
                <a16:creationId xmlns:a16="http://schemas.microsoft.com/office/drawing/2014/main" id="{0CB4D93E-6F41-AC44-A560-C95A60D8FC65}"/>
              </a:ext>
            </a:extLst>
          </p:cNvPr>
          <p:cNvSpPr>
            <a:spLocks noGrp="1"/>
          </p:cNvSpPr>
          <p:nvPr>
            <p:ph type="subTitle"/>
          </p:nvPr>
        </p:nvSpPr>
        <p:spPr/>
        <p:txBody>
          <a:bodyPr/>
          <a:lstStyle/>
          <a:p>
            <a:endParaRPr lang="en-US"/>
          </a:p>
        </p:txBody>
      </p:sp>
      <p:pic>
        <p:nvPicPr>
          <p:cNvPr id="4" name="Picture 3">
            <a:extLst>
              <a:ext uri="{FF2B5EF4-FFF2-40B4-BE49-F238E27FC236}">
                <a16:creationId xmlns:a16="http://schemas.microsoft.com/office/drawing/2014/main" id="{0A7386EA-2AC9-5C4C-96C8-CECE7A61A0A7}"/>
              </a:ext>
            </a:extLst>
          </p:cNvPr>
          <p:cNvPicPr>
            <a:picLocks noChangeAspect="1"/>
          </p:cNvPicPr>
          <p:nvPr/>
        </p:nvPicPr>
        <p:blipFill>
          <a:blip r:embed="rId2"/>
          <a:stretch>
            <a:fillRect/>
          </a:stretch>
        </p:blipFill>
        <p:spPr>
          <a:xfrm>
            <a:off x="0" y="1981200"/>
            <a:ext cx="11303000" cy="4876800"/>
          </a:xfrm>
          <a:prstGeom prst="rect">
            <a:avLst/>
          </a:prstGeom>
        </p:spPr>
      </p:pic>
    </p:spTree>
    <p:extLst>
      <p:ext uri="{BB962C8B-B14F-4D97-AF65-F5344CB8AC3E}">
        <p14:creationId xmlns:p14="http://schemas.microsoft.com/office/powerpoint/2010/main" val="382631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D127FBA4-6E2F-4F4B-8764-12E9E9035CE8}"/>
              </a:ext>
            </a:extLst>
          </p:cNvPr>
          <p:cNvSpPr/>
          <p:nvPr/>
        </p:nvSpPr>
        <p:spPr>
          <a:xfrm>
            <a:off x="609480" y="273600"/>
            <a:ext cx="10972440" cy="1477328"/>
          </a:xfrm>
          <a:prstGeom prst="rect">
            <a:avLst/>
          </a:prstGeom>
        </p:spPr>
        <p:txBody>
          <a:bodyPr wrap="square">
            <a:spAutoFit/>
          </a:bodyPr>
          <a:lstStyle/>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icu</a:t>
            </a:r>
            <a:r>
              <a:rPr lang="en-US" dirty="0">
                <a:latin typeface="Fira Code" panose="020B0809050000020004" pitchFamily="49" charset="0"/>
                <a:ea typeface="Fira Code" panose="020B0809050000020004" pitchFamily="49" charset="0"/>
              </a:rPr>
              <a:t> %&gt;% </a:t>
            </a:r>
          </a:p>
          <a:p>
            <a:r>
              <a:rPr lang="en-US" dirty="0">
                <a:latin typeface="Fira Code" panose="020B0809050000020004" pitchFamily="49" charset="0"/>
                <a:ea typeface="Fira Code" panose="020B0809050000020004" pitchFamily="49" charset="0"/>
              </a:rPr>
              <a:t>  filter(Type ==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%&gt;%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ggplot</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aes</a:t>
            </a:r>
            <a:r>
              <a:rPr lang="en-US" dirty="0">
                <a:latin typeface="Fira Code" panose="020B0809050000020004" pitchFamily="49" charset="0"/>
                <a:ea typeface="Fira Code" panose="020B0809050000020004" pitchFamily="49" charset="0"/>
              </a:rPr>
              <a:t>(Datum, </a:t>
            </a:r>
            <a:r>
              <a:rPr lang="en-US" dirty="0" err="1">
                <a:latin typeface="Fira Code" panose="020B0809050000020004" pitchFamily="49" charset="0"/>
                <a:ea typeface="Fira Code" panose="020B0809050000020004" pitchFamily="49" charset="0"/>
              </a:rPr>
              <a:t>Aantal</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geom_line</a:t>
            </a:r>
            <a:r>
              <a:rPr lang="en-US" dirty="0">
                <a:latin typeface="Fira Code" panose="020B0809050000020004" pitchFamily="49" charset="0"/>
                <a:ea typeface="Fira Code" panose="020B0809050000020004" pitchFamily="49" charset="0"/>
              </a:rPr>
              <a:t>()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theme_fira</a:t>
            </a:r>
            <a:r>
              <a:rPr lang="en-US" dirty="0">
                <a:latin typeface="Fira Code" panose="020B0809050000020004" pitchFamily="49" charset="0"/>
                <a:ea typeface="Fira Code" panose="020B0809050000020004" pitchFamily="49" charset="0"/>
              </a:rPr>
              <a:t>() + </a:t>
            </a:r>
            <a:r>
              <a:rPr lang="en-US" b="1" dirty="0">
                <a:latin typeface="Fira Code" panose="020B0809050000020004" pitchFamily="49" charset="0"/>
                <a:ea typeface="Fira Code" panose="020B0809050000020004" pitchFamily="49" charset="0"/>
              </a:rPr>
              <a:t>scale_y_log10()</a:t>
            </a:r>
          </a:p>
        </p:txBody>
      </p:sp>
      <p:pic>
        <p:nvPicPr>
          <p:cNvPr id="3" name="Picture 2">
            <a:extLst>
              <a:ext uri="{FF2B5EF4-FFF2-40B4-BE49-F238E27FC236}">
                <a16:creationId xmlns:a16="http://schemas.microsoft.com/office/drawing/2014/main" id="{B11AE7DC-3E39-AB41-A0B6-707F884DF8E3}"/>
              </a:ext>
            </a:extLst>
          </p:cNvPr>
          <p:cNvPicPr>
            <a:picLocks noChangeAspect="1"/>
          </p:cNvPicPr>
          <p:nvPr/>
        </p:nvPicPr>
        <p:blipFill>
          <a:blip r:embed="rId2"/>
          <a:stretch>
            <a:fillRect/>
          </a:stretch>
        </p:blipFill>
        <p:spPr>
          <a:xfrm>
            <a:off x="609479" y="1845220"/>
            <a:ext cx="7217785" cy="4527132"/>
          </a:xfrm>
          <a:prstGeom prst="rect">
            <a:avLst/>
          </a:prstGeom>
        </p:spPr>
      </p:pic>
      <p:pic>
        <p:nvPicPr>
          <p:cNvPr id="5" name="Picture 4">
            <a:extLst>
              <a:ext uri="{FF2B5EF4-FFF2-40B4-BE49-F238E27FC236}">
                <a16:creationId xmlns:a16="http://schemas.microsoft.com/office/drawing/2014/main" id="{C3035CB9-6411-F14E-B8EE-04579AF7E621}"/>
              </a:ext>
            </a:extLst>
          </p:cNvPr>
          <p:cNvPicPr>
            <a:picLocks noChangeAspect="1"/>
          </p:cNvPicPr>
          <p:nvPr/>
        </p:nvPicPr>
        <p:blipFill>
          <a:blip r:embed="rId3"/>
          <a:stretch>
            <a:fillRect/>
          </a:stretch>
        </p:blipFill>
        <p:spPr>
          <a:xfrm>
            <a:off x="0" y="1750927"/>
            <a:ext cx="8142408" cy="5107073"/>
          </a:xfrm>
          <a:prstGeom prst="rect">
            <a:avLst/>
          </a:prstGeom>
        </p:spPr>
      </p:pic>
    </p:spTree>
    <p:extLst>
      <p:ext uri="{BB962C8B-B14F-4D97-AF65-F5344CB8AC3E}">
        <p14:creationId xmlns:p14="http://schemas.microsoft.com/office/powerpoint/2010/main" val="365847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D127FBA4-6E2F-4F4B-8764-12E9E9035CE8}"/>
              </a:ext>
            </a:extLst>
          </p:cNvPr>
          <p:cNvSpPr/>
          <p:nvPr/>
        </p:nvSpPr>
        <p:spPr>
          <a:xfrm>
            <a:off x="609480" y="1997839"/>
            <a:ext cx="10972440" cy="2585323"/>
          </a:xfrm>
          <a:prstGeom prst="rect">
            <a:avLst/>
          </a:prstGeom>
        </p:spPr>
        <p:txBody>
          <a:bodyPr wrap="square">
            <a:spAutoFit/>
          </a:bodyPr>
          <a:lstStyle/>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url_sewage</a:t>
            </a:r>
            <a:r>
              <a:rPr lang="en-US" dirty="0">
                <a:latin typeface="Fira Code" panose="020B0809050000020004" pitchFamily="49" charset="0"/>
                <a:ea typeface="Fira Code" panose="020B0809050000020004" pitchFamily="49" charset="0"/>
              </a:rPr>
              <a:t> &lt;- "https://</a:t>
            </a:r>
            <a:r>
              <a:rPr lang="en-US" dirty="0" err="1">
                <a:latin typeface="Fira Code" panose="020B0809050000020004" pitchFamily="49" charset="0"/>
                <a:ea typeface="Fira Code" panose="020B0809050000020004" pitchFamily="49" charset="0"/>
              </a:rPr>
              <a:t>raw.githubusercontent.com</a:t>
            </a:r>
            <a:r>
              <a:rPr lang="en-US" dirty="0">
                <a:latin typeface="Fira Code" panose="020B0809050000020004" pitchFamily="49" charset="0"/>
                <a:ea typeface="Fira Code" panose="020B0809050000020004" pitchFamily="49" charset="0"/>
              </a:rPr>
              <a:t>/J535D165/</a:t>
            </a:r>
            <a:r>
              <a:rPr lang="en-US" dirty="0" err="1">
                <a:latin typeface="Fira Code" panose="020B0809050000020004" pitchFamily="49" charset="0"/>
                <a:ea typeface="Fira Code" panose="020B0809050000020004" pitchFamily="49" charset="0"/>
              </a:rPr>
              <a:t>CoronaWatchNL</a:t>
            </a:r>
            <a:r>
              <a:rPr lang="en-US" dirty="0">
                <a:latin typeface="Fira Code" panose="020B0809050000020004" pitchFamily="49" charset="0"/>
                <a:ea typeface="Fira Code" panose="020B0809050000020004" pitchFamily="49" charset="0"/>
              </a:rPr>
              <a:t>/master/data-dashboard/data-sewage/</a:t>
            </a:r>
            <a:r>
              <a:rPr lang="en-US" dirty="0" err="1">
                <a:latin typeface="Fira Code" panose="020B0809050000020004" pitchFamily="49" charset="0"/>
                <a:ea typeface="Fira Code" panose="020B0809050000020004" pitchFamily="49" charset="0"/>
              </a:rPr>
              <a:t>RIVM_NL_sewage_counts.csv</a:t>
            </a:r>
            <a:r>
              <a:rPr lang="en-US" dirty="0">
                <a:latin typeface="Fira Code" panose="020B0809050000020004" pitchFamily="49" charset="0"/>
                <a:ea typeface="Fira Code" panose="020B0809050000020004" pitchFamily="49" charset="0"/>
              </a:rPr>
              <a:t>"</a:t>
            </a:r>
          </a:p>
          <a:p>
            <a:endParaRPr lang="en-US" dirty="0">
              <a:latin typeface="Fira Code" panose="020B0809050000020004" pitchFamily="49" charset="0"/>
              <a:ea typeface="Fira Code" panose="020B0809050000020004" pitchFamily="49" charset="0"/>
            </a:endParaRPr>
          </a:p>
          <a:p>
            <a:r>
              <a:rPr lang="en-US" dirty="0">
                <a:latin typeface="Fira Code" panose="020B0809050000020004" pitchFamily="49" charset="0"/>
                <a:ea typeface="Fira Code" panose="020B0809050000020004" pitchFamily="49" charset="0"/>
              </a:rPr>
              <a:t>sewage &lt;- </a:t>
            </a:r>
            <a:r>
              <a:rPr lang="en-US" dirty="0" err="1">
                <a:latin typeface="Fira Code" panose="020B0809050000020004" pitchFamily="49" charset="0"/>
                <a:ea typeface="Fira Code" panose="020B0809050000020004" pitchFamily="49" charset="0"/>
              </a:rPr>
              <a:t>read_csv</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url_sewage</a:t>
            </a:r>
            <a:r>
              <a:rPr lang="en-US" dirty="0">
                <a:latin typeface="Fira Code" panose="020B0809050000020004" pitchFamily="49" charset="0"/>
                <a:ea typeface="Fira Code" panose="020B0809050000020004" pitchFamily="49" charset="0"/>
              </a:rPr>
              <a:t>)</a:t>
            </a:r>
          </a:p>
          <a:p>
            <a:endParaRPr lang="en-US" dirty="0">
              <a:latin typeface="Fira Code" panose="020B0809050000020004" pitchFamily="49" charset="0"/>
              <a:ea typeface="Fira Code" panose="020B0809050000020004" pitchFamily="49" charset="0"/>
            </a:endParaRPr>
          </a:p>
          <a:p>
            <a:endParaRPr lang="en-US" dirty="0">
              <a:latin typeface="Fira Code" panose="020B0809050000020004" pitchFamily="49" charset="0"/>
              <a:ea typeface="Fira Code" panose="020B0809050000020004" pitchFamily="49" charset="0"/>
            </a:endParaRPr>
          </a:p>
          <a:p>
            <a:r>
              <a:rPr lang="en-US" dirty="0">
                <a:latin typeface="Fira Code" panose="020B0809050000020004" pitchFamily="49" charset="0"/>
                <a:ea typeface="Fira Code" panose="020B0809050000020004" pitchFamily="49" charset="0"/>
              </a:rPr>
              <a:t>joined &lt;- </a:t>
            </a:r>
            <a:r>
              <a:rPr lang="en-US" dirty="0" err="1">
                <a:latin typeface="Fira Code" panose="020B0809050000020004" pitchFamily="49" charset="0"/>
                <a:ea typeface="Fira Code" panose="020B0809050000020004" pitchFamily="49" charset="0"/>
              </a:rPr>
              <a:t>bind_rows</a:t>
            </a:r>
            <a:r>
              <a:rPr lang="en-US" dirty="0">
                <a:latin typeface="Fira Code" panose="020B0809050000020004" pitchFamily="49" charset="0"/>
                <a:ea typeface="Fira Code" panose="020B0809050000020004" pitchFamily="49" charset="0"/>
              </a:rPr>
              <a:t>(sewage, </a:t>
            </a:r>
            <a:r>
              <a:rPr lang="en-US" dirty="0" err="1">
                <a:latin typeface="Fira Code" panose="020B0809050000020004" pitchFamily="49" charset="0"/>
                <a:ea typeface="Fira Code" panose="020B0809050000020004" pitchFamily="49" charset="0"/>
              </a:rPr>
              <a:t>icu</a:t>
            </a:r>
            <a:r>
              <a:rPr lang="en-US"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148819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This week</a:t>
            </a:r>
            <a:endParaRPr lang="nl-NL" sz="4400" b="0" strike="noStrike" spc="-1">
              <a:latin typeface="Arial"/>
            </a:endParaRPr>
          </a:p>
        </p:txBody>
      </p:sp>
      <p:sp>
        <p:nvSpPr>
          <p:cNvPr id="83"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Data visualization principles</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The grammar of graphics</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1" strike="noStrike" spc="-1">
                <a:solidFill>
                  <a:srgbClr val="000000"/>
                </a:solidFill>
                <a:latin typeface="Calibri"/>
              </a:rPr>
              <a:t>Exploratory data analysis (EDA)</a:t>
            </a:r>
            <a:endParaRPr lang="nl-NL" sz="2800" b="0" strike="noStrike" spc="-1">
              <a:latin typeface="Arial"/>
            </a:endParaRPr>
          </a:p>
          <a:p>
            <a:pPr>
              <a:lnSpc>
                <a:spcPct val="90000"/>
              </a:lnSpc>
              <a:spcBef>
                <a:spcPts val="1001"/>
              </a:spcBef>
            </a:pP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Goal of the week: know how to create and improve data visualizations, and know how to use them for exploration</a:t>
            </a:r>
            <a:endParaRPr lang="nl-NL" sz="2800" b="0" strike="noStrike" spc="-1">
              <a:latin typeface="Arial"/>
            </a:endParaRPr>
          </a:p>
          <a:p>
            <a:pPr>
              <a:lnSpc>
                <a:spcPct val="90000"/>
              </a:lnSpc>
              <a:spcBef>
                <a:spcPts val="1001"/>
              </a:spcBef>
            </a:pPr>
            <a:endParaRPr lang="nl-NL" sz="28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27FBA4-6E2F-4F4B-8764-12E9E9035CE8}"/>
              </a:ext>
            </a:extLst>
          </p:cNvPr>
          <p:cNvSpPr/>
          <p:nvPr/>
        </p:nvSpPr>
        <p:spPr>
          <a:xfrm>
            <a:off x="609480" y="273600"/>
            <a:ext cx="10972440" cy="1754326"/>
          </a:xfrm>
          <a:prstGeom prst="rect">
            <a:avLst/>
          </a:prstGeom>
        </p:spPr>
        <p:txBody>
          <a:bodyPr wrap="square">
            <a:spAutoFit/>
          </a:bodyPr>
          <a:lstStyle/>
          <a:p>
            <a:r>
              <a:rPr lang="en-US" dirty="0">
                <a:latin typeface="Fira Code" panose="020B0809050000020004" pitchFamily="49" charset="0"/>
                <a:ea typeface="Fira Code" panose="020B0809050000020004" pitchFamily="49" charset="0"/>
              </a:rPr>
              <a:t>joined %&gt;% </a:t>
            </a:r>
          </a:p>
          <a:p>
            <a:r>
              <a:rPr lang="en-US" dirty="0">
                <a:latin typeface="Fira Code" panose="020B0809050000020004" pitchFamily="49" charset="0"/>
                <a:ea typeface="Fira Code" panose="020B0809050000020004" pitchFamily="49" charset="0"/>
              </a:rPr>
              <a:t>  filter(Type ==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 </a:t>
            </a:r>
          </a:p>
          <a:p>
            <a:r>
              <a:rPr lang="en-US" dirty="0">
                <a:latin typeface="Fira Code" panose="020B0809050000020004" pitchFamily="49" charset="0"/>
                <a:ea typeface="Fira Code" panose="020B0809050000020004" pitchFamily="49" charset="0"/>
              </a:rPr>
              <a:t>           Type == "</a:t>
            </a:r>
            <a:r>
              <a:rPr lang="en-US" dirty="0" err="1">
                <a:latin typeface="Fira Code" panose="020B0809050000020004" pitchFamily="49" charset="0"/>
                <a:ea typeface="Fira Code" panose="020B0809050000020004" pitchFamily="49" charset="0"/>
              </a:rPr>
              <a:t>Virusdeeltjes</a:t>
            </a:r>
            <a:r>
              <a:rPr lang="en-US" dirty="0">
                <a:latin typeface="Fira Code" panose="020B0809050000020004" pitchFamily="49" charset="0"/>
                <a:ea typeface="Fira Code" panose="020B0809050000020004" pitchFamily="49" charset="0"/>
              </a:rPr>
              <a:t> per ml </a:t>
            </a:r>
            <a:r>
              <a:rPr lang="en-US" dirty="0" err="1">
                <a:latin typeface="Fira Code" panose="020B0809050000020004" pitchFamily="49" charset="0"/>
                <a:ea typeface="Fira Code" panose="020B0809050000020004" pitchFamily="49" charset="0"/>
              </a:rPr>
              <a:t>rioolwater</a:t>
            </a:r>
            <a:r>
              <a:rPr lang="en-US" dirty="0">
                <a:latin typeface="Fira Code" panose="020B0809050000020004" pitchFamily="49" charset="0"/>
                <a:ea typeface="Fira Code" panose="020B0809050000020004" pitchFamily="49" charset="0"/>
              </a:rPr>
              <a:t>")  %&gt;%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ggplot</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aes</a:t>
            </a:r>
            <a:r>
              <a:rPr lang="en-US" dirty="0">
                <a:latin typeface="Fira Code" panose="020B0809050000020004" pitchFamily="49" charset="0"/>
                <a:ea typeface="Fira Code" panose="020B0809050000020004" pitchFamily="49" charset="0"/>
              </a:rPr>
              <a:t>(Datum, </a:t>
            </a:r>
            <a:r>
              <a:rPr lang="en-US" dirty="0" err="1">
                <a:latin typeface="Fira Code" panose="020B0809050000020004" pitchFamily="49" charset="0"/>
                <a:ea typeface="Fira Code" panose="020B0809050000020004" pitchFamily="49" charset="0"/>
              </a:rPr>
              <a:t>Aantal</a:t>
            </a:r>
            <a:r>
              <a:rPr lang="en-US" dirty="0">
                <a:latin typeface="Fira Code" panose="020B0809050000020004" pitchFamily="49" charset="0"/>
                <a:ea typeface="Fira Code" panose="020B0809050000020004" pitchFamily="49" charset="0"/>
              </a:rPr>
              <a:t>, color = Type)) + </a:t>
            </a:r>
            <a:r>
              <a:rPr lang="en-US" dirty="0" err="1">
                <a:latin typeface="Fira Code" panose="020B0809050000020004" pitchFamily="49" charset="0"/>
                <a:ea typeface="Fira Code" panose="020B0809050000020004" pitchFamily="49" charset="0"/>
              </a:rPr>
              <a:t>geom_line</a:t>
            </a:r>
            <a:r>
              <a:rPr lang="en-US" dirty="0">
                <a:latin typeface="Fira Code" panose="020B0809050000020004" pitchFamily="49" charset="0"/>
                <a:ea typeface="Fira Code" panose="020B0809050000020004" pitchFamily="49" charset="0"/>
              </a:rPr>
              <a:t>() +</a:t>
            </a:r>
          </a:p>
          <a:p>
            <a:r>
              <a:rPr lang="en-US" dirty="0">
                <a:latin typeface="Fira Code" panose="020B0809050000020004" pitchFamily="49" charset="0"/>
                <a:ea typeface="Fira Code" panose="020B0809050000020004" pitchFamily="49" charset="0"/>
              </a:rPr>
              <a:t>  scale_y_log10() +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theme_fira</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scale_color_brewer</a:t>
            </a:r>
            <a:r>
              <a:rPr lang="en-US" dirty="0">
                <a:latin typeface="Fira Code" panose="020B0809050000020004" pitchFamily="49" charset="0"/>
                <a:ea typeface="Fira Code" panose="020B0809050000020004" pitchFamily="49" charset="0"/>
              </a:rPr>
              <a:t>(type = "qual")</a:t>
            </a:r>
          </a:p>
        </p:txBody>
      </p:sp>
      <p:pic>
        <p:nvPicPr>
          <p:cNvPr id="5" name="Picture 4">
            <a:extLst>
              <a:ext uri="{FF2B5EF4-FFF2-40B4-BE49-F238E27FC236}">
                <a16:creationId xmlns:a16="http://schemas.microsoft.com/office/drawing/2014/main" id="{ECB8E332-33FC-BD41-ABFE-4676706818B4}"/>
              </a:ext>
            </a:extLst>
          </p:cNvPr>
          <p:cNvPicPr>
            <a:picLocks noChangeAspect="1"/>
          </p:cNvPicPr>
          <p:nvPr/>
        </p:nvPicPr>
        <p:blipFill>
          <a:blip r:embed="rId2"/>
          <a:stretch>
            <a:fillRect/>
          </a:stretch>
        </p:blipFill>
        <p:spPr>
          <a:xfrm>
            <a:off x="0" y="2027927"/>
            <a:ext cx="7700779" cy="4830074"/>
          </a:xfrm>
          <a:prstGeom prst="rect">
            <a:avLst/>
          </a:prstGeom>
        </p:spPr>
      </p:pic>
      <p:pic>
        <p:nvPicPr>
          <p:cNvPr id="6" name="Picture 5">
            <a:extLst>
              <a:ext uri="{FF2B5EF4-FFF2-40B4-BE49-F238E27FC236}">
                <a16:creationId xmlns:a16="http://schemas.microsoft.com/office/drawing/2014/main" id="{740CB1C5-6AEB-B840-9C77-4A9982B36C00}"/>
              </a:ext>
            </a:extLst>
          </p:cNvPr>
          <p:cNvPicPr>
            <a:picLocks noChangeAspect="1"/>
          </p:cNvPicPr>
          <p:nvPr/>
        </p:nvPicPr>
        <p:blipFill>
          <a:blip r:embed="rId3"/>
          <a:stretch>
            <a:fillRect/>
          </a:stretch>
        </p:blipFill>
        <p:spPr>
          <a:xfrm>
            <a:off x="-1" y="1994398"/>
            <a:ext cx="11765281" cy="4969618"/>
          </a:xfrm>
          <a:prstGeom prst="rect">
            <a:avLst/>
          </a:prstGeom>
        </p:spPr>
      </p:pic>
    </p:spTree>
    <p:extLst>
      <p:ext uri="{BB962C8B-B14F-4D97-AF65-F5344CB8AC3E}">
        <p14:creationId xmlns:p14="http://schemas.microsoft.com/office/powerpoint/2010/main" val="16518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D127FBA4-6E2F-4F4B-8764-12E9E9035CE8}"/>
              </a:ext>
            </a:extLst>
          </p:cNvPr>
          <p:cNvSpPr/>
          <p:nvPr/>
        </p:nvSpPr>
        <p:spPr>
          <a:xfrm>
            <a:off x="609480" y="1997839"/>
            <a:ext cx="10972440" cy="1200329"/>
          </a:xfrm>
          <a:prstGeom prst="rect">
            <a:avLst/>
          </a:prstGeom>
        </p:spPr>
        <p:txBody>
          <a:bodyPr wrap="square">
            <a:spAutoFit/>
          </a:bodyPr>
          <a:lstStyle/>
          <a:p>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&lt;- joined %&gt;% </a:t>
            </a:r>
          </a:p>
          <a:p>
            <a:r>
              <a:rPr lang="en-US" dirty="0">
                <a:latin typeface="Fira Code" panose="020B0809050000020004" pitchFamily="49" charset="0"/>
                <a:ea typeface="Fira Code" panose="020B0809050000020004" pitchFamily="49" charset="0"/>
              </a:rPr>
              <a:t>  filter(Type ==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 </a:t>
            </a:r>
          </a:p>
          <a:p>
            <a:r>
              <a:rPr lang="en-US" dirty="0">
                <a:latin typeface="Fira Code" panose="020B0809050000020004" pitchFamily="49" charset="0"/>
                <a:ea typeface="Fira Code" panose="020B0809050000020004" pitchFamily="49" charset="0"/>
              </a:rPr>
              <a:t>           Type == "</a:t>
            </a:r>
            <a:r>
              <a:rPr lang="en-US" dirty="0" err="1">
                <a:latin typeface="Fira Code" panose="020B0809050000020004" pitchFamily="49" charset="0"/>
                <a:ea typeface="Fira Code" panose="020B0809050000020004" pitchFamily="49" charset="0"/>
              </a:rPr>
              <a:t>Virusdeeltjes</a:t>
            </a:r>
            <a:r>
              <a:rPr lang="en-US" dirty="0">
                <a:latin typeface="Fira Code" panose="020B0809050000020004" pitchFamily="49" charset="0"/>
                <a:ea typeface="Fira Code" panose="020B0809050000020004" pitchFamily="49" charset="0"/>
              </a:rPr>
              <a:t> per ml </a:t>
            </a:r>
            <a:r>
              <a:rPr lang="en-US" dirty="0" err="1">
                <a:latin typeface="Fira Code" panose="020B0809050000020004" pitchFamily="49" charset="0"/>
                <a:ea typeface="Fira Code" panose="020B0809050000020004" pitchFamily="49" charset="0"/>
              </a:rPr>
              <a:t>rioolwater</a:t>
            </a:r>
            <a:r>
              <a:rPr lang="en-US" dirty="0">
                <a:latin typeface="Fira Code" panose="020B0809050000020004" pitchFamily="49" charset="0"/>
                <a:ea typeface="Fira Code" panose="020B0809050000020004" pitchFamily="49" charset="0"/>
              </a:rPr>
              <a:t>") %&gt;%</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pivot_wider</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names_from</a:t>
            </a:r>
            <a:r>
              <a:rPr lang="en-US" dirty="0">
                <a:latin typeface="Fira Code" panose="020B0809050000020004" pitchFamily="49" charset="0"/>
                <a:ea typeface="Fira Code" panose="020B0809050000020004" pitchFamily="49" charset="0"/>
              </a:rPr>
              <a:t> = Type, </a:t>
            </a:r>
            <a:r>
              <a:rPr lang="en-US" dirty="0" err="1">
                <a:latin typeface="Fira Code" panose="020B0809050000020004" pitchFamily="49" charset="0"/>
                <a:ea typeface="Fira Code" panose="020B0809050000020004" pitchFamily="49" charset="0"/>
              </a:rPr>
              <a:t>values_from</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Aantal</a:t>
            </a:r>
            <a:r>
              <a:rPr lang="en-US"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1245669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27FBA4-6E2F-4F4B-8764-12E9E9035CE8}"/>
              </a:ext>
            </a:extLst>
          </p:cNvPr>
          <p:cNvSpPr/>
          <p:nvPr/>
        </p:nvSpPr>
        <p:spPr>
          <a:xfrm>
            <a:off x="609480" y="273600"/>
            <a:ext cx="10972440" cy="1200329"/>
          </a:xfrm>
          <a:prstGeom prst="rect">
            <a:avLst/>
          </a:prstGeom>
        </p:spPr>
        <p:txBody>
          <a:bodyPr wrap="square">
            <a:spAutoFit/>
          </a:bodyPr>
          <a:lstStyle/>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%&gt;% </a:t>
            </a:r>
          </a:p>
          <a:p>
            <a:r>
              <a:rPr lang="en-US" dirty="0" err="1">
                <a:latin typeface="Fira Code" panose="020B0809050000020004" pitchFamily="49" charset="0"/>
                <a:ea typeface="Fira Code" panose="020B0809050000020004" pitchFamily="49" charset="0"/>
              </a:rPr>
              <a:t>ggplot</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aes</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Virusdeeltjes</a:t>
            </a:r>
            <a:r>
              <a:rPr lang="en-US" dirty="0">
                <a:latin typeface="Fira Code" panose="020B0809050000020004" pitchFamily="49" charset="0"/>
                <a:ea typeface="Fira Code" panose="020B0809050000020004" pitchFamily="49" charset="0"/>
              </a:rPr>
              <a:t> per ml </a:t>
            </a:r>
            <a:r>
              <a:rPr lang="en-US" dirty="0" err="1">
                <a:latin typeface="Fira Code" panose="020B0809050000020004" pitchFamily="49" charset="0"/>
                <a:ea typeface="Fira Code" panose="020B0809050000020004" pitchFamily="49" charset="0"/>
              </a:rPr>
              <a:t>rioolwater</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geom_point</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theme_fira</a:t>
            </a:r>
            <a:r>
              <a:rPr lang="en-US" dirty="0">
                <a:latin typeface="Fira Code" panose="020B0809050000020004" pitchFamily="49" charset="0"/>
                <a:ea typeface="Fira Code" panose="020B0809050000020004" pitchFamily="49" charset="0"/>
              </a:rPr>
              <a:t>()</a:t>
            </a:r>
          </a:p>
        </p:txBody>
      </p:sp>
      <p:pic>
        <p:nvPicPr>
          <p:cNvPr id="3" name="Picture 2">
            <a:extLst>
              <a:ext uri="{FF2B5EF4-FFF2-40B4-BE49-F238E27FC236}">
                <a16:creationId xmlns:a16="http://schemas.microsoft.com/office/drawing/2014/main" id="{357F0EE9-85A1-6343-A6D0-BA4487E1233D}"/>
              </a:ext>
            </a:extLst>
          </p:cNvPr>
          <p:cNvPicPr>
            <a:picLocks noChangeAspect="1"/>
          </p:cNvPicPr>
          <p:nvPr/>
        </p:nvPicPr>
        <p:blipFill>
          <a:blip r:embed="rId2"/>
          <a:stretch>
            <a:fillRect/>
          </a:stretch>
        </p:blipFill>
        <p:spPr>
          <a:xfrm>
            <a:off x="0" y="1656080"/>
            <a:ext cx="8290560" cy="5199996"/>
          </a:xfrm>
          <a:prstGeom prst="rect">
            <a:avLst/>
          </a:prstGeom>
        </p:spPr>
      </p:pic>
    </p:spTree>
    <p:extLst>
      <p:ext uri="{BB962C8B-B14F-4D97-AF65-F5344CB8AC3E}">
        <p14:creationId xmlns:p14="http://schemas.microsoft.com/office/powerpoint/2010/main" val="1580565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27FBA4-6E2F-4F4B-8764-12E9E9035CE8}"/>
              </a:ext>
            </a:extLst>
          </p:cNvPr>
          <p:cNvSpPr/>
          <p:nvPr/>
        </p:nvSpPr>
        <p:spPr>
          <a:xfrm>
            <a:off x="609480" y="273600"/>
            <a:ext cx="10972440" cy="1200329"/>
          </a:xfrm>
          <a:prstGeom prst="rect">
            <a:avLst/>
          </a:prstGeom>
        </p:spPr>
        <p:txBody>
          <a:bodyPr wrap="square">
            <a:spAutoFit/>
          </a:bodyPr>
          <a:lstStyle/>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%&gt;% </a:t>
            </a:r>
          </a:p>
          <a:p>
            <a:r>
              <a:rPr lang="en-US" dirty="0" err="1">
                <a:latin typeface="Fira Code" panose="020B0809050000020004" pitchFamily="49" charset="0"/>
                <a:ea typeface="Fira Code" panose="020B0809050000020004" pitchFamily="49" charset="0"/>
              </a:rPr>
              <a:t>ggplot</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aes</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Virusdeeltjes</a:t>
            </a:r>
            <a:r>
              <a:rPr lang="en-US" dirty="0">
                <a:latin typeface="Fira Code" panose="020B0809050000020004" pitchFamily="49" charset="0"/>
                <a:ea typeface="Fira Code" panose="020B0809050000020004" pitchFamily="49" charset="0"/>
              </a:rPr>
              <a:t> per ml </a:t>
            </a:r>
            <a:r>
              <a:rPr lang="en-US" dirty="0" err="1">
                <a:latin typeface="Fira Code" panose="020B0809050000020004" pitchFamily="49" charset="0"/>
                <a:ea typeface="Fira Code" panose="020B0809050000020004" pitchFamily="49" charset="0"/>
              </a:rPr>
              <a:t>rioolwater</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geom_point</a:t>
            </a:r>
            <a:r>
              <a:rPr lang="en-US" dirty="0">
                <a:latin typeface="Fira Code" panose="020B0809050000020004" pitchFamily="49" charset="0"/>
                <a:ea typeface="Fira Code" panose="020B0809050000020004" pitchFamily="49" charset="0"/>
              </a:rPr>
              <a:t>() + scale_y_log10() + scale_x_log10() + </a:t>
            </a:r>
            <a:r>
              <a:rPr lang="en-US" dirty="0" err="1">
                <a:latin typeface="Fira Code" panose="020B0809050000020004" pitchFamily="49" charset="0"/>
                <a:ea typeface="Fira Code" panose="020B0809050000020004" pitchFamily="49" charset="0"/>
              </a:rPr>
              <a:t>theme_fira</a:t>
            </a:r>
            <a:r>
              <a:rPr lang="en-US" dirty="0">
                <a:latin typeface="Fira Code" panose="020B0809050000020004" pitchFamily="49" charset="0"/>
                <a:ea typeface="Fira Code" panose="020B0809050000020004" pitchFamily="49" charset="0"/>
              </a:rPr>
              <a:t>()</a:t>
            </a:r>
          </a:p>
        </p:txBody>
      </p:sp>
      <p:pic>
        <p:nvPicPr>
          <p:cNvPr id="3" name="Picture 2">
            <a:extLst>
              <a:ext uri="{FF2B5EF4-FFF2-40B4-BE49-F238E27FC236}">
                <a16:creationId xmlns:a16="http://schemas.microsoft.com/office/drawing/2014/main" id="{357F0EE9-85A1-6343-A6D0-BA4487E1233D}"/>
              </a:ext>
            </a:extLst>
          </p:cNvPr>
          <p:cNvPicPr>
            <a:picLocks noChangeAspect="1"/>
          </p:cNvPicPr>
          <p:nvPr/>
        </p:nvPicPr>
        <p:blipFill>
          <a:blip r:embed="rId3"/>
          <a:stretch>
            <a:fillRect/>
          </a:stretch>
        </p:blipFill>
        <p:spPr>
          <a:xfrm>
            <a:off x="0" y="1656080"/>
            <a:ext cx="8290560" cy="5199996"/>
          </a:xfrm>
          <a:prstGeom prst="rect">
            <a:avLst/>
          </a:prstGeom>
        </p:spPr>
      </p:pic>
      <p:pic>
        <p:nvPicPr>
          <p:cNvPr id="5" name="Picture 4">
            <a:extLst>
              <a:ext uri="{FF2B5EF4-FFF2-40B4-BE49-F238E27FC236}">
                <a16:creationId xmlns:a16="http://schemas.microsoft.com/office/drawing/2014/main" id="{CD4D4C2E-8E5B-174C-B3DB-16F7D4C4FAFC}"/>
              </a:ext>
            </a:extLst>
          </p:cNvPr>
          <p:cNvPicPr>
            <a:picLocks noChangeAspect="1"/>
          </p:cNvPicPr>
          <p:nvPr/>
        </p:nvPicPr>
        <p:blipFill>
          <a:blip r:embed="rId4"/>
          <a:stretch>
            <a:fillRect/>
          </a:stretch>
        </p:blipFill>
        <p:spPr>
          <a:xfrm>
            <a:off x="73152" y="1656080"/>
            <a:ext cx="8290560" cy="5199996"/>
          </a:xfrm>
          <a:prstGeom prst="rect">
            <a:avLst/>
          </a:prstGeom>
        </p:spPr>
      </p:pic>
      <p:sp>
        <p:nvSpPr>
          <p:cNvPr id="6" name="Rectangle 5">
            <a:extLst>
              <a:ext uri="{FF2B5EF4-FFF2-40B4-BE49-F238E27FC236}">
                <a16:creationId xmlns:a16="http://schemas.microsoft.com/office/drawing/2014/main" id="{4E817D9F-352F-0846-B724-8F38A6C3D845}"/>
              </a:ext>
            </a:extLst>
          </p:cNvPr>
          <p:cNvSpPr/>
          <p:nvPr/>
        </p:nvSpPr>
        <p:spPr>
          <a:xfrm>
            <a:off x="9369771" y="4256078"/>
            <a:ext cx="2454583" cy="523220"/>
          </a:xfrm>
          <a:prstGeom prst="rect">
            <a:avLst/>
          </a:prstGeom>
        </p:spPr>
        <p:txBody>
          <a:bodyPr wrap="none">
            <a:spAutoFit/>
          </a:bodyPr>
          <a:lstStyle/>
          <a:p>
            <a:r>
              <a:rPr lang="en-IE" sz="2800" b="1" dirty="0">
                <a:solidFill>
                  <a:srgbClr val="000000"/>
                </a:solidFill>
                <a:latin typeface="-webkit-standard"/>
              </a:rPr>
              <a:t>“straightening”</a:t>
            </a:r>
            <a:endParaRPr lang="en-US" sz="2800" dirty="0"/>
          </a:p>
        </p:txBody>
      </p:sp>
    </p:spTree>
    <p:extLst>
      <p:ext uri="{BB962C8B-B14F-4D97-AF65-F5344CB8AC3E}">
        <p14:creationId xmlns:p14="http://schemas.microsoft.com/office/powerpoint/2010/main" val="44555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D127FBA4-6E2F-4F4B-8764-12E9E9035CE8}"/>
              </a:ext>
            </a:extLst>
          </p:cNvPr>
          <p:cNvSpPr/>
          <p:nvPr/>
        </p:nvSpPr>
        <p:spPr>
          <a:xfrm>
            <a:off x="609480" y="273600"/>
            <a:ext cx="10972440" cy="1477328"/>
          </a:xfrm>
          <a:prstGeom prst="rect">
            <a:avLst/>
          </a:prstGeom>
        </p:spPr>
        <p:txBody>
          <a:bodyPr wrap="square">
            <a:spAutoFit/>
          </a:bodyPr>
          <a:lstStyle/>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%&gt;% </a:t>
            </a:r>
          </a:p>
          <a:p>
            <a:r>
              <a:rPr lang="en-US" dirty="0" err="1">
                <a:latin typeface="Fira Code" panose="020B0809050000020004" pitchFamily="49" charset="0"/>
                <a:ea typeface="Fira Code" panose="020B0809050000020004" pitchFamily="49" charset="0"/>
              </a:rPr>
              <a:t>ggplot</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aes</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Virusdeeltjes</a:t>
            </a:r>
            <a:r>
              <a:rPr lang="en-US" dirty="0">
                <a:latin typeface="Fira Code" panose="020B0809050000020004" pitchFamily="49" charset="0"/>
                <a:ea typeface="Fira Code" panose="020B0809050000020004" pitchFamily="49" charset="0"/>
              </a:rPr>
              <a:t> per ml </a:t>
            </a:r>
            <a:r>
              <a:rPr lang="en-US" dirty="0" err="1">
                <a:latin typeface="Fira Code" panose="020B0809050000020004" pitchFamily="49" charset="0"/>
                <a:ea typeface="Fira Code" panose="020B0809050000020004" pitchFamily="49" charset="0"/>
              </a:rPr>
              <a:t>rioolwater</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geom_point</a:t>
            </a:r>
            <a:r>
              <a:rPr lang="en-US" dirty="0">
                <a:latin typeface="Fira Code" panose="020B0809050000020004" pitchFamily="49" charset="0"/>
                <a:ea typeface="Fira Code" panose="020B0809050000020004" pitchFamily="49" charset="0"/>
              </a:rPr>
              <a:t>() + </a:t>
            </a:r>
            <a:r>
              <a:rPr lang="en-US" b="1" dirty="0" err="1">
                <a:latin typeface="Fira Code" panose="020B0809050000020004" pitchFamily="49" charset="0"/>
                <a:ea typeface="Fira Code" panose="020B0809050000020004" pitchFamily="49" charset="0"/>
              </a:rPr>
              <a:t>geom_smooth</a:t>
            </a:r>
            <a:r>
              <a:rPr lang="en-US" b="1" dirty="0">
                <a:latin typeface="Fira Code" panose="020B0809050000020004" pitchFamily="49" charset="0"/>
                <a:ea typeface="Fira Code" panose="020B0809050000020004" pitchFamily="49" charset="0"/>
              </a:rPr>
              <a:t>() </a:t>
            </a:r>
            <a:r>
              <a:rPr lang="en-US" dirty="0">
                <a:latin typeface="Fira Code" panose="020B0809050000020004" pitchFamily="49" charset="0"/>
                <a:ea typeface="Fira Code" panose="020B0809050000020004" pitchFamily="49" charset="0"/>
              </a:rPr>
              <a:t>+ </a:t>
            </a:r>
          </a:p>
          <a:p>
            <a:r>
              <a:rPr lang="en-US" dirty="0">
                <a:latin typeface="Fira Code" panose="020B0809050000020004" pitchFamily="49" charset="0"/>
                <a:ea typeface="Fira Code" panose="020B0809050000020004" pitchFamily="49" charset="0"/>
              </a:rPr>
              <a:t>  scale_y_log10() + scale_x_log10() + </a:t>
            </a:r>
            <a:r>
              <a:rPr lang="en-US" dirty="0" err="1">
                <a:latin typeface="Fira Code" panose="020B0809050000020004" pitchFamily="49" charset="0"/>
                <a:ea typeface="Fira Code" panose="020B0809050000020004" pitchFamily="49" charset="0"/>
              </a:rPr>
              <a:t>theme_fira</a:t>
            </a:r>
            <a:r>
              <a:rPr lang="en-US" dirty="0">
                <a:latin typeface="Fira Code" panose="020B0809050000020004" pitchFamily="49" charset="0"/>
                <a:ea typeface="Fira Code" panose="020B0809050000020004" pitchFamily="49" charset="0"/>
              </a:rPr>
              <a:t>()</a:t>
            </a:r>
          </a:p>
        </p:txBody>
      </p:sp>
      <p:pic>
        <p:nvPicPr>
          <p:cNvPr id="3" name="Picture 2">
            <a:extLst>
              <a:ext uri="{FF2B5EF4-FFF2-40B4-BE49-F238E27FC236}">
                <a16:creationId xmlns:a16="http://schemas.microsoft.com/office/drawing/2014/main" id="{357F0EE9-85A1-6343-A6D0-BA4487E1233D}"/>
              </a:ext>
            </a:extLst>
          </p:cNvPr>
          <p:cNvPicPr>
            <a:picLocks noChangeAspect="1"/>
          </p:cNvPicPr>
          <p:nvPr/>
        </p:nvPicPr>
        <p:blipFill>
          <a:blip r:embed="rId2"/>
          <a:stretch>
            <a:fillRect/>
          </a:stretch>
        </p:blipFill>
        <p:spPr>
          <a:xfrm>
            <a:off x="0" y="1656080"/>
            <a:ext cx="8290560" cy="5199996"/>
          </a:xfrm>
          <a:prstGeom prst="rect">
            <a:avLst/>
          </a:prstGeom>
        </p:spPr>
      </p:pic>
      <p:pic>
        <p:nvPicPr>
          <p:cNvPr id="5" name="Picture 4">
            <a:extLst>
              <a:ext uri="{FF2B5EF4-FFF2-40B4-BE49-F238E27FC236}">
                <a16:creationId xmlns:a16="http://schemas.microsoft.com/office/drawing/2014/main" id="{CD4D4C2E-8E5B-174C-B3DB-16F7D4C4FAFC}"/>
              </a:ext>
            </a:extLst>
          </p:cNvPr>
          <p:cNvPicPr>
            <a:picLocks noChangeAspect="1"/>
          </p:cNvPicPr>
          <p:nvPr/>
        </p:nvPicPr>
        <p:blipFill>
          <a:blip r:embed="rId3"/>
          <a:stretch>
            <a:fillRect/>
          </a:stretch>
        </p:blipFill>
        <p:spPr>
          <a:xfrm>
            <a:off x="73152" y="1656080"/>
            <a:ext cx="8290560" cy="5199996"/>
          </a:xfrm>
          <a:prstGeom prst="rect">
            <a:avLst/>
          </a:prstGeom>
        </p:spPr>
      </p:pic>
      <p:pic>
        <p:nvPicPr>
          <p:cNvPr id="6" name="Picture 5">
            <a:extLst>
              <a:ext uri="{FF2B5EF4-FFF2-40B4-BE49-F238E27FC236}">
                <a16:creationId xmlns:a16="http://schemas.microsoft.com/office/drawing/2014/main" id="{A4322282-0962-734F-BD7D-815B752F4D97}"/>
              </a:ext>
            </a:extLst>
          </p:cNvPr>
          <p:cNvPicPr>
            <a:picLocks noChangeAspect="1"/>
          </p:cNvPicPr>
          <p:nvPr/>
        </p:nvPicPr>
        <p:blipFill>
          <a:blip r:embed="rId4"/>
          <a:stretch>
            <a:fillRect/>
          </a:stretch>
        </p:blipFill>
        <p:spPr>
          <a:xfrm>
            <a:off x="0" y="1658004"/>
            <a:ext cx="8363712" cy="5245878"/>
          </a:xfrm>
          <a:prstGeom prst="rect">
            <a:avLst/>
          </a:prstGeom>
        </p:spPr>
      </p:pic>
    </p:spTree>
    <p:extLst>
      <p:ext uri="{BB962C8B-B14F-4D97-AF65-F5344CB8AC3E}">
        <p14:creationId xmlns:p14="http://schemas.microsoft.com/office/powerpoint/2010/main" val="3476039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D127FBA4-6E2F-4F4B-8764-12E9E9035CE8}"/>
              </a:ext>
            </a:extLst>
          </p:cNvPr>
          <p:cNvSpPr/>
          <p:nvPr/>
        </p:nvSpPr>
        <p:spPr>
          <a:xfrm>
            <a:off x="609480" y="273600"/>
            <a:ext cx="10972440" cy="1477328"/>
          </a:xfrm>
          <a:prstGeom prst="rect">
            <a:avLst/>
          </a:prstGeom>
        </p:spPr>
        <p:txBody>
          <a:bodyPr wrap="square">
            <a:spAutoFit/>
          </a:bodyPr>
          <a:lstStyle/>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%&gt;% </a:t>
            </a:r>
          </a:p>
          <a:p>
            <a:r>
              <a:rPr lang="en-US" dirty="0" err="1">
                <a:latin typeface="Fira Code" panose="020B0809050000020004" pitchFamily="49" charset="0"/>
                <a:ea typeface="Fira Code" panose="020B0809050000020004" pitchFamily="49" charset="0"/>
              </a:rPr>
              <a:t>ggplot</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aes</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Virusdeeltjes</a:t>
            </a:r>
            <a:r>
              <a:rPr lang="en-US" dirty="0">
                <a:latin typeface="Fira Code" panose="020B0809050000020004" pitchFamily="49" charset="0"/>
                <a:ea typeface="Fira Code" panose="020B0809050000020004" pitchFamily="49" charset="0"/>
              </a:rPr>
              <a:t> per ml </a:t>
            </a:r>
            <a:r>
              <a:rPr lang="en-US" dirty="0" err="1">
                <a:latin typeface="Fira Code" panose="020B0809050000020004" pitchFamily="49" charset="0"/>
                <a:ea typeface="Fira Code" panose="020B0809050000020004" pitchFamily="49" charset="0"/>
              </a:rPr>
              <a:t>rioolwater</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geom_point</a:t>
            </a:r>
            <a:r>
              <a:rPr lang="en-US" dirty="0">
                <a:latin typeface="Fira Code" panose="020B0809050000020004" pitchFamily="49" charset="0"/>
                <a:ea typeface="Fira Code" panose="020B0809050000020004" pitchFamily="49" charset="0"/>
              </a:rPr>
              <a:t>() + </a:t>
            </a:r>
            <a:r>
              <a:rPr lang="en-US" b="1" dirty="0" err="1">
                <a:latin typeface="Fira Code" panose="020B0809050000020004" pitchFamily="49" charset="0"/>
                <a:ea typeface="Fira Code" panose="020B0809050000020004" pitchFamily="49" charset="0"/>
              </a:rPr>
              <a:t>geom_smooth</a:t>
            </a:r>
            <a:r>
              <a:rPr lang="en-US" b="1" dirty="0">
                <a:latin typeface="Fira Code" panose="020B0809050000020004" pitchFamily="49" charset="0"/>
                <a:ea typeface="Fira Code" panose="020B0809050000020004" pitchFamily="49" charset="0"/>
              </a:rPr>
              <a:t>(method = “</a:t>
            </a:r>
            <a:r>
              <a:rPr lang="en-US" b="1" dirty="0" err="1">
                <a:latin typeface="Fira Code" panose="020B0809050000020004" pitchFamily="49" charset="0"/>
                <a:ea typeface="Fira Code" panose="020B0809050000020004" pitchFamily="49" charset="0"/>
              </a:rPr>
              <a:t>lm</a:t>
            </a:r>
            <a:r>
              <a:rPr lang="en-US" b="1" dirty="0">
                <a:latin typeface="Fira Code" panose="020B0809050000020004" pitchFamily="49" charset="0"/>
                <a:ea typeface="Fira Code" panose="020B0809050000020004" pitchFamily="49" charset="0"/>
              </a:rPr>
              <a:t>”) </a:t>
            </a:r>
            <a:r>
              <a:rPr lang="en-US" dirty="0">
                <a:latin typeface="Fira Code" panose="020B0809050000020004" pitchFamily="49" charset="0"/>
                <a:ea typeface="Fira Code" panose="020B0809050000020004" pitchFamily="49" charset="0"/>
              </a:rPr>
              <a:t>+ </a:t>
            </a:r>
          </a:p>
          <a:p>
            <a:r>
              <a:rPr lang="en-US" dirty="0">
                <a:latin typeface="Fira Code" panose="020B0809050000020004" pitchFamily="49" charset="0"/>
                <a:ea typeface="Fira Code" panose="020B0809050000020004" pitchFamily="49" charset="0"/>
              </a:rPr>
              <a:t>  scale_y_log10() + scale_x_log10() + </a:t>
            </a:r>
            <a:r>
              <a:rPr lang="en-US" dirty="0" err="1">
                <a:latin typeface="Fira Code" panose="020B0809050000020004" pitchFamily="49" charset="0"/>
                <a:ea typeface="Fira Code" panose="020B0809050000020004" pitchFamily="49" charset="0"/>
              </a:rPr>
              <a:t>theme_fira</a:t>
            </a:r>
            <a:r>
              <a:rPr lang="en-US" dirty="0">
                <a:latin typeface="Fira Code" panose="020B0809050000020004" pitchFamily="49" charset="0"/>
                <a:ea typeface="Fira Code" panose="020B0809050000020004" pitchFamily="49" charset="0"/>
              </a:rPr>
              <a:t>()</a:t>
            </a:r>
          </a:p>
        </p:txBody>
      </p:sp>
      <p:pic>
        <p:nvPicPr>
          <p:cNvPr id="3" name="Picture 2">
            <a:extLst>
              <a:ext uri="{FF2B5EF4-FFF2-40B4-BE49-F238E27FC236}">
                <a16:creationId xmlns:a16="http://schemas.microsoft.com/office/drawing/2014/main" id="{357F0EE9-85A1-6343-A6D0-BA4487E1233D}"/>
              </a:ext>
            </a:extLst>
          </p:cNvPr>
          <p:cNvPicPr>
            <a:picLocks noChangeAspect="1"/>
          </p:cNvPicPr>
          <p:nvPr/>
        </p:nvPicPr>
        <p:blipFill>
          <a:blip r:embed="rId2"/>
          <a:stretch>
            <a:fillRect/>
          </a:stretch>
        </p:blipFill>
        <p:spPr>
          <a:xfrm>
            <a:off x="0" y="1656080"/>
            <a:ext cx="8290560" cy="5199996"/>
          </a:xfrm>
          <a:prstGeom prst="rect">
            <a:avLst/>
          </a:prstGeom>
        </p:spPr>
      </p:pic>
      <p:pic>
        <p:nvPicPr>
          <p:cNvPr id="5" name="Picture 4">
            <a:extLst>
              <a:ext uri="{FF2B5EF4-FFF2-40B4-BE49-F238E27FC236}">
                <a16:creationId xmlns:a16="http://schemas.microsoft.com/office/drawing/2014/main" id="{CD4D4C2E-8E5B-174C-B3DB-16F7D4C4FAFC}"/>
              </a:ext>
            </a:extLst>
          </p:cNvPr>
          <p:cNvPicPr>
            <a:picLocks noChangeAspect="1"/>
          </p:cNvPicPr>
          <p:nvPr/>
        </p:nvPicPr>
        <p:blipFill>
          <a:blip r:embed="rId3"/>
          <a:stretch>
            <a:fillRect/>
          </a:stretch>
        </p:blipFill>
        <p:spPr>
          <a:xfrm>
            <a:off x="73152" y="1656080"/>
            <a:ext cx="8290560" cy="5199996"/>
          </a:xfrm>
          <a:prstGeom prst="rect">
            <a:avLst/>
          </a:prstGeom>
        </p:spPr>
      </p:pic>
      <p:pic>
        <p:nvPicPr>
          <p:cNvPr id="6" name="Picture 5">
            <a:extLst>
              <a:ext uri="{FF2B5EF4-FFF2-40B4-BE49-F238E27FC236}">
                <a16:creationId xmlns:a16="http://schemas.microsoft.com/office/drawing/2014/main" id="{A4322282-0962-734F-BD7D-815B752F4D97}"/>
              </a:ext>
            </a:extLst>
          </p:cNvPr>
          <p:cNvPicPr>
            <a:picLocks noChangeAspect="1"/>
          </p:cNvPicPr>
          <p:nvPr/>
        </p:nvPicPr>
        <p:blipFill>
          <a:blip r:embed="rId4"/>
          <a:stretch>
            <a:fillRect/>
          </a:stretch>
        </p:blipFill>
        <p:spPr>
          <a:xfrm>
            <a:off x="0" y="1658004"/>
            <a:ext cx="8363712" cy="5245878"/>
          </a:xfrm>
          <a:prstGeom prst="rect">
            <a:avLst/>
          </a:prstGeom>
        </p:spPr>
      </p:pic>
      <p:pic>
        <p:nvPicPr>
          <p:cNvPr id="8" name="Picture 7">
            <a:extLst>
              <a:ext uri="{FF2B5EF4-FFF2-40B4-BE49-F238E27FC236}">
                <a16:creationId xmlns:a16="http://schemas.microsoft.com/office/drawing/2014/main" id="{6567712A-6A2E-D446-8228-8AF5D77CD427}"/>
              </a:ext>
            </a:extLst>
          </p:cNvPr>
          <p:cNvPicPr>
            <a:picLocks noChangeAspect="1"/>
          </p:cNvPicPr>
          <p:nvPr/>
        </p:nvPicPr>
        <p:blipFill>
          <a:blip r:embed="rId5"/>
          <a:stretch>
            <a:fillRect/>
          </a:stretch>
        </p:blipFill>
        <p:spPr>
          <a:xfrm>
            <a:off x="0" y="1750927"/>
            <a:ext cx="8363712" cy="5245879"/>
          </a:xfrm>
          <a:prstGeom prst="rect">
            <a:avLst/>
          </a:prstGeom>
        </p:spPr>
      </p:pic>
    </p:spTree>
    <p:extLst>
      <p:ext uri="{BB962C8B-B14F-4D97-AF65-F5344CB8AC3E}">
        <p14:creationId xmlns:p14="http://schemas.microsoft.com/office/powerpoint/2010/main" val="4252621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a:xfrm>
            <a:off x="609480" y="541301"/>
            <a:ext cx="10972440" cy="609398"/>
          </a:xfrm>
        </p:spPr>
        <p:txBody>
          <a:bodyPr/>
          <a:lstStyle/>
          <a:p>
            <a:r>
              <a:rPr lang="en-US" dirty="0"/>
              <a:t>Looking at </a:t>
            </a:r>
            <a:r>
              <a:rPr lang="en-US" b="1" dirty="0"/>
              <a:t>residuals</a:t>
            </a:r>
          </a:p>
        </p:txBody>
      </p:sp>
      <p:sp>
        <p:nvSpPr>
          <p:cNvPr id="4" name="Rectangle 3">
            <a:extLst>
              <a:ext uri="{FF2B5EF4-FFF2-40B4-BE49-F238E27FC236}">
                <a16:creationId xmlns:a16="http://schemas.microsoft.com/office/drawing/2014/main" id="{D127FBA4-6E2F-4F4B-8764-12E9E9035CE8}"/>
              </a:ext>
            </a:extLst>
          </p:cNvPr>
          <p:cNvSpPr/>
          <p:nvPr/>
        </p:nvSpPr>
        <p:spPr>
          <a:xfrm>
            <a:off x="499752" y="1418400"/>
            <a:ext cx="10972440" cy="2862322"/>
          </a:xfrm>
          <a:prstGeom prst="rect">
            <a:avLst/>
          </a:prstGeom>
        </p:spPr>
        <p:txBody>
          <a:bodyPr wrap="square">
            <a:spAutoFit/>
          </a:bodyPr>
          <a:lstStyle/>
          <a:p>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&lt;- </a:t>
            </a:r>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%&gt;% </a:t>
            </a:r>
          </a:p>
          <a:p>
            <a:r>
              <a:rPr lang="en-US" dirty="0">
                <a:latin typeface="Fira Code" panose="020B0809050000020004" pitchFamily="49" charset="0"/>
                <a:ea typeface="Fira Code" panose="020B0809050000020004" pitchFamily="49" charset="0"/>
              </a:rPr>
              <a:t>  mutate(</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log_icu</a:t>
            </a:r>
            <a:r>
              <a:rPr lang="en-US" dirty="0">
                <a:latin typeface="Fira Code" panose="020B0809050000020004" pitchFamily="49" charset="0"/>
                <a:ea typeface="Fira Code" panose="020B0809050000020004" pitchFamily="49" charset="0"/>
              </a:rPr>
              <a:t> = log(`</a:t>
            </a:r>
            <a:r>
              <a:rPr lang="en-US" dirty="0" err="1">
                <a:latin typeface="Fira Code" panose="020B0809050000020004" pitchFamily="49" charset="0"/>
                <a:ea typeface="Fira Code" panose="020B0809050000020004" pitchFamily="49" charset="0"/>
              </a:rPr>
              <a:t>Totaal</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opnamen</a:t>
            </a:r>
            <a:r>
              <a:rPr lang="en-US" dirty="0">
                <a:latin typeface="Fira Code" panose="020B0809050000020004" pitchFamily="49" charset="0"/>
                <a:ea typeface="Fira Code" panose="020B0809050000020004" pitchFamily="49" charset="0"/>
              </a:rPr>
              <a:t> (IC)` + 1),</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log_sewage</a:t>
            </a:r>
            <a:r>
              <a:rPr lang="en-US" dirty="0">
                <a:latin typeface="Fira Code" panose="020B0809050000020004" pitchFamily="49" charset="0"/>
                <a:ea typeface="Fira Code" panose="020B0809050000020004" pitchFamily="49" charset="0"/>
              </a:rPr>
              <a:t> = log(`</a:t>
            </a:r>
            <a:r>
              <a:rPr lang="en-US" dirty="0" err="1">
                <a:latin typeface="Fira Code" panose="020B0809050000020004" pitchFamily="49" charset="0"/>
                <a:ea typeface="Fira Code" panose="020B0809050000020004" pitchFamily="49" charset="0"/>
              </a:rPr>
              <a:t>Virusdeeltjes</a:t>
            </a:r>
            <a:r>
              <a:rPr lang="en-US" dirty="0">
                <a:latin typeface="Fira Code" panose="020B0809050000020004" pitchFamily="49" charset="0"/>
                <a:ea typeface="Fira Code" panose="020B0809050000020004" pitchFamily="49" charset="0"/>
              </a:rPr>
              <a:t> per ml </a:t>
            </a:r>
            <a:r>
              <a:rPr lang="en-US" dirty="0" err="1">
                <a:latin typeface="Fira Code" panose="020B0809050000020004" pitchFamily="49" charset="0"/>
                <a:ea typeface="Fira Code" panose="020B0809050000020004" pitchFamily="49" charset="0"/>
              </a:rPr>
              <a:t>rioolwater</a:t>
            </a:r>
            <a:r>
              <a:rPr lang="en-US" dirty="0">
                <a:latin typeface="Fira Code" panose="020B0809050000020004" pitchFamily="49" charset="0"/>
                <a:ea typeface="Fira Code" panose="020B0809050000020004" pitchFamily="49" charset="0"/>
              </a:rPr>
              <a:t>` + 1))</a:t>
            </a:r>
          </a:p>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fit_lm</a:t>
            </a:r>
            <a:r>
              <a:rPr lang="en-US" dirty="0">
                <a:latin typeface="Fira Code" panose="020B0809050000020004" pitchFamily="49" charset="0"/>
                <a:ea typeface="Fira Code" panose="020B0809050000020004" pitchFamily="49" charset="0"/>
              </a:rPr>
              <a:t> &lt;- </a:t>
            </a:r>
            <a:r>
              <a:rPr lang="en-US" dirty="0" err="1">
                <a:latin typeface="Fira Code" panose="020B0809050000020004" pitchFamily="49" charset="0"/>
                <a:ea typeface="Fira Code" panose="020B0809050000020004" pitchFamily="49" charset="0"/>
              </a:rPr>
              <a:t>lm</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log_icu</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log_sewage</a:t>
            </a:r>
            <a:r>
              <a:rPr lang="en-US" dirty="0">
                <a:latin typeface="Fira Code" panose="020B0809050000020004" pitchFamily="49" charset="0"/>
                <a:ea typeface="Fira Code" panose="020B0809050000020004" pitchFamily="49" charset="0"/>
              </a:rPr>
              <a:t>, data = </a:t>
            </a:r>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a:t>
            </a:r>
          </a:p>
          <a:p>
            <a:endParaRPr lang="en-US" dirty="0">
              <a:latin typeface="Fira Code" panose="020B0809050000020004" pitchFamily="49" charset="0"/>
              <a:ea typeface="Fira Code" panose="020B0809050000020004" pitchFamily="49" charset="0"/>
            </a:endParaRPr>
          </a:p>
          <a:p>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&lt;- </a:t>
            </a:r>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%&gt;% </a:t>
            </a:r>
          </a:p>
          <a:p>
            <a:r>
              <a:rPr lang="en-US" dirty="0">
                <a:latin typeface="Fira Code" panose="020B0809050000020004" pitchFamily="49" charset="0"/>
                <a:ea typeface="Fira Code" panose="020B0809050000020004" pitchFamily="49" charset="0"/>
              </a:rPr>
              <a:t>  mutate(</a:t>
            </a:r>
            <a:r>
              <a:rPr lang="en-US" dirty="0" err="1">
                <a:latin typeface="Fira Code" panose="020B0809050000020004" pitchFamily="49" charset="0"/>
                <a:ea typeface="Fira Code" panose="020B0809050000020004" pitchFamily="49" charset="0"/>
              </a:rPr>
              <a:t>log_icu_predicted</a:t>
            </a:r>
            <a:r>
              <a:rPr lang="en-US" dirty="0">
                <a:latin typeface="Fira Code" panose="020B0809050000020004" pitchFamily="49" charset="0"/>
                <a:ea typeface="Fira Code" panose="020B0809050000020004" pitchFamily="49" charset="0"/>
              </a:rPr>
              <a:t> = predict(</a:t>
            </a:r>
            <a:r>
              <a:rPr lang="en-US" dirty="0" err="1">
                <a:latin typeface="Fira Code" panose="020B0809050000020004" pitchFamily="49" charset="0"/>
                <a:ea typeface="Fira Code" panose="020B0809050000020004" pitchFamily="49" charset="0"/>
              </a:rPr>
              <a:t>fit_lm</a:t>
            </a:r>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newdata</a:t>
            </a:r>
            <a:r>
              <a:rPr lang="en-US" dirty="0">
                <a:latin typeface="Fira Code" panose="020B0809050000020004" pitchFamily="49" charset="0"/>
                <a:ea typeface="Fira Code" panose="020B0809050000020004" pitchFamily="49" charset="0"/>
              </a:rPr>
              <a:t> =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log_icu_residual</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log_icu</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log_icu_predicted</a:t>
            </a:r>
            <a:r>
              <a:rPr lang="en-US" dirty="0">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3867183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D127FBA4-6E2F-4F4B-8764-12E9E9035CE8}"/>
              </a:ext>
            </a:extLst>
          </p:cNvPr>
          <p:cNvSpPr/>
          <p:nvPr/>
        </p:nvSpPr>
        <p:spPr>
          <a:xfrm>
            <a:off x="609480" y="273600"/>
            <a:ext cx="10972440" cy="1200329"/>
          </a:xfrm>
          <a:prstGeom prst="rect">
            <a:avLst/>
          </a:prstGeom>
        </p:spPr>
        <p:txBody>
          <a:bodyPr wrap="square">
            <a:spAutoFit/>
          </a:bodyPr>
          <a:lstStyle/>
          <a:p>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%&gt;% </a:t>
            </a:r>
          </a:p>
          <a:p>
            <a:r>
              <a:rPr lang="en-US" dirty="0">
                <a:latin typeface="Fira Code" panose="020B0809050000020004" pitchFamily="49" charset="0"/>
                <a:ea typeface="Fira Code" panose="020B0809050000020004" pitchFamily="49" charset="0"/>
              </a:rPr>
              <a:t>	filter(!</a:t>
            </a:r>
            <a:r>
              <a:rPr lang="en-US" dirty="0" err="1">
                <a:latin typeface="Fira Code" panose="020B0809050000020004" pitchFamily="49" charset="0"/>
                <a:ea typeface="Fira Code" panose="020B0809050000020004" pitchFamily="49" charset="0"/>
              </a:rPr>
              <a:t>is.na</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log_icu_residual</a:t>
            </a:r>
            <a:r>
              <a:rPr lang="en-US" dirty="0">
                <a:latin typeface="Fira Code" panose="020B0809050000020004" pitchFamily="49" charset="0"/>
                <a:ea typeface="Fira Code" panose="020B0809050000020004" pitchFamily="49" charset="0"/>
              </a:rPr>
              <a:t>)) %&gt;%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ggplot</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aes</a:t>
            </a:r>
            <a:r>
              <a:rPr lang="en-US" dirty="0">
                <a:latin typeface="Fira Code" panose="020B0809050000020004" pitchFamily="49" charset="0"/>
                <a:ea typeface="Fira Code" panose="020B0809050000020004" pitchFamily="49" charset="0"/>
              </a:rPr>
              <a:t>(Datum, </a:t>
            </a:r>
            <a:r>
              <a:rPr lang="en-US" dirty="0" err="1">
                <a:latin typeface="Fira Code" panose="020B0809050000020004" pitchFamily="49" charset="0"/>
                <a:ea typeface="Fira Code" panose="020B0809050000020004" pitchFamily="49" charset="0"/>
              </a:rPr>
              <a:t>log_icu_residual</a:t>
            </a:r>
            <a:r>
              <a:rPr lang="en-US" dirty="0">
                <a:latin typeface="Fira Code" panose="020B0809050000020004" pitchFamily="49" charset="0"/>
                <a:ea typeface="Fira Code" panose="020B0809050000020004" pitchFamily="49" charset="0"/>
              </a:rPr>
              <a:t>)) +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geom_line</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theme_fira</a:t>
            </a:r>
            <a:r>
              <a:rPr lang="en-US" dirty="0">
                <a:latin typeface="Fira Code" panose="020B0809050000020004" pitchFamily="49" charset="0"/>
                <a:ea typeface="Fira Code" panose="020B0809050000020004" pitchFamily="49" charset="0"/>
              </a:rPr>
              <a:t>()</a:t>
            </a:r>
          </a:p>
        </p:txBody>
      </p:sp>
      <p:pic>
        <p:nvPicPr>
          <p:cNvPr id="7" name="Picture 6">
            <a:extLst>
              <a:ext uri="{FF2B5EF4-FFF2-40B4-BE49-F238E27FC236}">
                <a16:creationId xmlns:a16="http://schemas.microsoft.com/office/drawing/2014/main" id="{ADF00EE0-3F44-2C4F-B00B-F1EA3B85E16C}"/>
              </a:ext>
            </a:extLst>
          </p:cNvPr>
          <p:cNvPicPr>
            <a:picLocks noChangeAspect="1"/>
          </p:cNvPicPr>
          <p:nvPr/>
        </p:nvPicPr>
        <p:blipFill>
          <a:blip r:embed="rId2"/>
          <a:stretch>
            <a:fillRect/>
          </a:stretch>
        </p:blipFill>
        <p:spPr>
          <a:xfrm>
            <a:off x="0" y="1750927"/>
            <a:ext cx="8119872" cy="5092937"/>
          </a:xfrm>
          <a:prstGeom prst="rect">
            <a:avLst/>
          </a:prstGeom>
        </p:spPr>
      </p:pic>
      <p:sp>
        <p:nvSpPr>
          <p:cNvPr id="5" name="Rectangle 4">
            <a:extLst>
              <a:ext uri="{FF2B5EF4-FFF2-40B4-BE49-F238E27FC236}">
                <a16:creationId xmlns:a16="http://schemas.microsoft.com/office/drawing/2014/main" id="{FC2DC620-9885-7846-9BCC-C2EE506A17D0}"/>
              </a:ext>
            </a:extLst>
          </p:cNvPr>
          <p:cNvSpPr/>
          <p:nvPr/>
        </p:nvSpPr>
        <p:spPr>
          <a:xfrm>
            <a:off x="9369771" y="4256078"/>
            <a:ext cx="1949893" cy="523220"/>
          </a:xfrm>
          <a:prstGeom prst="rect">
            <a:avLst/>
          </a:prstGeom>
        </p:spPr>
        <p:txBody>
          <a:bodyPr wrap="none">
            <a:spAutoFit/>
          </a:bodyPr>
          <a:lstStyle/>
          <a:p>
            <a:r>
              <a:rPr lang="en-IE" sz="2800" b="1" dirty="0">
                <a:solidFill>
                  <a:srgbClr val="000000"/>
                </a:solidFill>
                <a:latin typeface="-webkit-standard"/>
              </a:rPr>
              <a:t>“flattening”</a:t>
            </a:r>
            <a:endParaRPr lang="en-US" sz="2800" dirty="0"/>
          </a:p>
        </p:txBody>
      </p:sp>
    </p:spTree>
    <p:extLst>
      <p:ext uri="{BB962C8B-B14F-4D97-AF65-F5344CB8AC3E}">
        <p14:creationId xmlns:p14="http://schemas.microsoft.com/office/powerpoint/2010/main" val="1616641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85541-A426-554F-9F74-032C2775A9FE}"/>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D127FBA4-6E2F-4F4B-8764-12E9E9035CE8}"/>
              </a:ext>
            </a:extLst>
          </p:cNvPr>
          <p:cNvSpPr/>
          <p:nvPr/>
        </p:nvSpPr>
        <p:spPr>
          <a:xfrm>
            <a:off x="609480" y="273600"/>
            <a:ext cx="10972440" cy="1200329"/>
          </a:xfrm>
          <a:prstGeom prst="rect">
            <a:avLst/>
          </a:prstGeom>
        </p:spPr>
        <p:txBody>
          <a:bodyPr wrap="square">
            <a:spAutoFit/>
          </a:bodyPr>
          <a:lstStyle/>
          <a:p>
            <a:r>
              <a:rPr lang="en-US" dirty="0" err="1">
                <a:latin typeface="Fira Code" panose="020B0809050000020004" pitchFamily="49" charset="0"/>
                <a:ea typeface="Fira Code" panose="020B0809050000020004" pitchFamily="49" charset="0"/>
              </a:rPr>
              <a:t>joined_wide</a:t>
            </a:r>
            <a:r>
              <a:rPr lang="en-US" dirty="0">
                <a:latin typeface="Fira Code" panose="020B0809050000020004" pitchFamily="49" charset="0"/>
                <a:ea typeface="Fira Code" panose="020B0809050000020004" pitchFamily="49" charset="0"/>
              </a:rPr>
              <a:t> %&gt;% </a:t>
            </a:r>
          </a:p>
          <a:p>
            <a:r>
              <a:rPr lang="en-US" dirty="0">
                <a:latin typeface="Fira Code" panose="020B0809050000020004" pitchFamily="49" charset="0"/>
                <a:ea typeface="Fira Code" panose="020B0809050000020004" pitchFamily="49" charset="0"/>
              </a:rPr>
              <a:t>	filter(!</a:t>
            </a:r>
            <a:r>
              <a:rPr lang="en-US" dirty="0" err="1">
                <a:latin typeface="Fira Code" panose="020B0809050000020004" pitchFamily="49" charset="0"/>
                <a:ea typeface="Fira Code" panose="020B0809050000020004" pitchFamily="49" charset="0"/>
              </a:rPr>
              <a:t>is.na</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log_icu_residual</a:t>
            </a:r>
            <a:r>
              <a:rPr lang="en-US" dirty="0">
                <a:latin typeface="Fira Code" panose="020B0809050000020004" pitchFamily="49" charset="0"/>
                <a:ea typeface="Fira Code" panose="020B0809050000020004" pitchFamily="49" charset="0"/>
              </a:rPr>
              <a:t>)) %&gt;%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ggplot</a:t>
            </a:r>
            <a:r>
              <a:rPr lang="en-US" dirty="0">
                <a:latin typeface="Fira Code" panose="020B0809050000020004" pitchFamily="49" charset="0"/>
                <a:ea typeface="Fira Code" panose="020B0809050000020004" pitchFamily="49" charset="0"/>
              </a:rPr>
              <a:t>(</a:t>
            </a:r>
            <a:r>
              <a:rPr lang="en-US" dirty="0" err="1">
                <a:latin typeface="Fira Code" panose="020B0809050000020004" pitchFamily="49" charset="0"/>
                <a:ea typeface="Fira Code" panose="020B0809050000020004" pitchFamily="49" charset="0"/>
              </a:rPr>
              <a:t>aes</a:t>
            </a:r>
            <a:r>
              <a:rPr lang="en-US" dirty="0">
                <a:latin typeface="Fira Code" panose="020B0809050000020004" pitchFamily="49" charset="0"/>
                <a:ea typeface="Fira Code" panose="020B0809050000020004" pitchFamily="49" charset="0"/>
              </a:rPr>
              <a:t>(Datum, </a:t>
            </a:r>
            <a:r>
              <a:rPr lang="en-US" dirty="0" err="1">
                <a:latin typeface="Fira Code" panose="020B0809050000020004" pitchFamily="49" charset="0"/>
                <a:ea typeface="Fira Code" panose="020B0809050000020004" pitchFamily="49" charset="0"/>
              </a:rPr>
              <a:t>log_icu_residual</a:t>
            </a:r>
            <a:r>
              <a:rPr lang="en-US" dirty="0">
                <a:latin typeface="Fira Code" panose="020B0809050000020004" pitchFamily="49" charset="0"/>
                <a:ea typeface="Fira Code" panose="020B0809050000020004" pitchFamily="49" charset="0"/>
              </a:rPr>
              <a:t>)) +  </a:t>
            </a:r>
          </a:p>
          <a:p>
            <a:r>
              <a:rPr lang="en-US" dirty="0">
                <a:latin typeface="Fira Code" panose="020B0809050000020004" pitchFamily="49" charset="0"/>
                <a:ea typeface="Fira Code" panose="020B0809050000020004" pitchFamily="49" charset="0"/>
              </a:rPr>
              <a:t>	</a:t>
            </a:r>
            <a:r>
              <a:rPr lang="en-US" dirty="0" err="1">
                <a:latin typeface="Fira Code" panose="020B0809050000020004" pitchFamily="49" charset="0"/>
                <a:ea typeface="Fira Code" panose="020B0809050000020004" pitchFamily="49" charset="0"/>
              </a:rPr>
              <a:t>geom_line</a:t>
            </a:r>
            <a:r>
              <a:rPr lang="en-US" dirty="0">
                <a:latin typeface="Fira Code" panose="020B0809050000020004" pitchFamily="49" charset="0"/>
                <a:ea typeface="Fira Code" panose="020B0809050000020004" pitchFamily="49" charset="0"/>
              </a:rPr>
              <a:t>() + </a:t>
            </a:r>
            <a:r>
              <a:rPr lang="en-US" b="1" dirty="0" err="1">
                <a:latin typeface="Fira Code" panose="020B0809050000020004" pitchFamily="49" charset="0"/>
                <a:ea typeface="Fira Code" panose="020B0809050000020004" pitchFamily="49" charset="0"/>
              </a:rPr>
              <a:t>geom_smooth</a:t>
            </a:r>
            <a:r>
              <a:rPr lang="en-US" b="1" dirty="0">
                <a:latin typeface="Fira Code" panose="020B0809050000020004" pitchFamily="49" charset="0"/>
                <a:ea typeface="Fira Code" panose="020B0809050000020004" pitchFamily="49" charset="0"/>
              </a:rPr>
              <a:t>()</a:t>
            </a:r>
            <a:r>
              <a:rPr lang="en-US" dirty="0">
                <a:latin typeface="Fira Code" panose="020B0809050000020004" pitchFamily="49" charset="0"/>
                <a:ea typeface="Fira Code" panose="020B0809050000020004" pitchFamily="49" charset="0"/>
              </a:rPr>
              <a:t> + </a:t>
            </a:r>
            <a:r>
              <a:rPr lang="en-US" dirty="0" err="1">
                <a:latin typeface="Fira Code" panose="020B0809050000020004" pitchFamily="49" charset="0"/>
                <a:ea typeface="Fira Code" panose="020B0809050000020004" pitchFamily="49" charset="0"/>
              </a:rPr>
              <a:t>theme_fira</a:t>
            </a:r>
            <a:r>
              <a:rPr lang="en-US" dirty="0">
                <a:latin typeface="Fira Code" panose="020B0809050000020004" pitchFamily="49" charset="0"/>
                <a:ea typeface="Fira Code" panose="020B0809050000020004" pitchFamily="49" charset="0"/>
              </a:rPr>
              <a:t>()</a:t>
            </a:r>
          </a:p>
        </p:txBody>
      </p:sp>
      <p:pic>
        <p:nvPicPr>
          <p:cNvPr id="7" name="Picture 6">
            <a:extLst>
              <a:ext uri="{FF2B5EF4-FFF2-40B4-BE49-F238E27FC236}">
                <a16:creationId xmlns:a16="http://schemas.microsoft.com/office/drawing/2014/main" id="{ADF00EE0-3F44-2C4F-B00B-F1EA3B85E16C}"/>
              </a:ext>
            </a:extLst>
          </p:cNvPr>
          <p:cNvPicPr>
            <a:picLocks noChangeAspect="1"/>
          </p:cNvPicPr>
          <p:nvPr/>
        </p:nvPicPr>
        <p:blipFill>
          <a:blip r:embed="rId2"/>
          <a:stretch>
            <a:fillRect/>
          </a:stretch>
        </p:blipFill>
        <p:spPr>
          <a:xfrm>
            <a:off x="0" y="1750927"/>
            <a:ext cx="8119872" cy="5092937"/>
          </a:xfrm>
          <a:prstGeom prst="rect">
            <a:avLst/>
          </a:prstGeom>
        </p:spPr>
      </p:pic>
      <p:pic>
        <p:nvPicPr>
          <p:cNvPr id="3" name="Picture 2">
            <a:extLst>
              <a:ext uri="{FF2B5EF4-FFF2-40B4-BE49-F238E27FC236}">
                <a16:creationId xmlns:a16="http://schemas.microsoft.com/office/drawing/2014/main" id="{A26DF24E-0877-4A48-977D-2BA5723F14FD}"/>
              </a:ext>
            </a:extLst>
          </p:cNvPr>
          <p:cNvPicPr>
            <a:picLocks noChangeAspect="1"/>
          </p:cNvPicPr>
          <p:nvPr/>
        </p:nvPicPr>
        <p:blipFill>
          <a:blip r:embed="rId3"/>
          <a:stretch>
            <a:fillRect/>
          </a:stretch>
        </p:blipFill>
        <p:spPr>
          <a:xfrm>
            <a:off x="0" y="1750926"/>
            <a:ext cx="8119872" cy="5092937"/>
          </a:xfrm>
          <a:prstGeom prst="rect">
            <a:avLst/>
          </a:prstGeom>
        </p:spPr>
      </p:pic>
      <p:sp>
        <p:nvSpPr>
          <p:cNvPr id="6" name="Rectangle 5">
            <a:extLst>
              <a:ext uri="{FF2B5EF4-FFF2-40B4-BE49-F238E27FC236}">
                <a16:creationId xmlns:a16="http://schemas.microsoft.com/office/drawing/2014/main" id="{00A99D26-4DDD-CA47-82D5-7B513A8FCA36}"/>
              </a:ext>
            </a:extLst>
          </p:cNvPr>
          <p:cNvSpPr/>
          <p:nvPr/>
        </p:nvSpPr>
        <p:spPr>
          <a:xfrm>
            <a:off x="9369771" y="4256078"/>
            <a:ext cx="1949893" cy="523220"/>
          </a:xfrm>
          <a:prstGeom prst="rect">
            <a:avLst/>
          </a:prstGeom>
        </p:spPr>
        <p:txBody>
          <a:bodyPr wrap="none">
            <a:spAutoFit/>
          </a:bodyPr>
          <a:lstStyle/>
          <a:p>
            <a:r>
              <a:rPr lang="en-IE" sz="2800" b="1" dirty="0">
                <a:solidFill>
                  <a:srgbClr val="000000"/>
                </a:solidFill>
                <a:latin typeface="-webkit-standard"/>
              </a:rPr>
              <a:t>“flattening”</a:t>
            </a:r>
            <a:endParaRPr lang="en-US" sz="2800" dirty="0"/>
          </a:p>
        </p:txBody>
      </p:sp>
    </p:spTree>
    <p:extLst>
      <p:ext uri="{BB962C8B-B14F-4D97-AF65-F5344CB8AC3E}">
        <p14:creationId xmlns:p14="http://schemas.microsoft.com/office/powerpoint/2010/main" val="182144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838080" y="27662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dirty="0">
                <a:solidFill>
                  <a:srgbClr val="000000"/>
                </a:solidFill>
                <a:latin typeface="Calibri Light"/>
              </a:rPr>
              <a:t>Using </a:t>
            </a:r>
            <a:r>
              <a:rPr lang="nl-NL" sz="4400" b="0" strike="noStrike" spc="-1" dirty="0" err="1">
                <a:solidFill>
                  <a:srgbClr val="000000"/>
                </a:solidFill>
                <a:latin typeface="Calibri Light"/>
              </a:rPr>
              <a:t>some</a:t>
            </a:r>
            <a:r>
              <a:rPr lang="nl-NL" sz="4400" b="0" strike="noStrike" spc="-1" dirty="0">
                <a:solidFill>
                  <a:srgbClr val="000000"/>
                </a:solidFill>
                <a:latin typeface="Calibri Light"/>
              </a:rPr>
              <a:t> standard plots </a:t>
            </a:r>
            <a:r>
              <a:rPr lang="nl-NL" sz="4400" b="0" strike="noStrike" spc="-1" dirty="0" err="1">
                <a:solidFill>
                  <a:srgbClr val="000000"/>
                </a:solidFill>
                <a:latin typeface="Calibri Light"/>
              </a:rPr>
              <a:t>for</a:t>
            </a:r>
            <a:r>
              <a:rPr lang="nl-NL" sz="4400" b="0" strike="noStrike" spc="-1" dirty="0">
                <a:solidFill>
                  <a:srgbClr val="000000"/>
                </a:solidFill>
                <a:latin typeface="Calibri Light"/>
              </a:rPr>
              <a:t> EDA</a:t>
            </a:r>
            <a:endParaRPr lang="nl-NL" sz="4400" b="0" strike="noStrike" spc="-1" dirty="0">
              <a:latin typeface="Arial"/>
            </a:endParaRPr>
          </a:p>
        </p:txBody>
      </p:sp>
    </p:spTree>
    <p:extLst>
      <p:ext uri="{BB962C8B-B14F-4D97-AF65-F5344CB8AC3E}">
        <p14:creationId xmlns:p14="http://schemas.microsoft.com/office/powerpoint/2010/main" val="1522179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Reading materials for this week</a:t>
            </a:r>
            <a:endParaRPr lang="nl-NL" sz="4400" b="0" strike="noStrike" spc="-1">
              <a:latin typeface="Arial"/>
            </a:endParaRPr>
          </a:p>
        </p:txBody>
      </p:sp>
      <p:sp>
        <p:nvSpPr>
          <p:cNvPr id="85" name="CustomShape 2"/>
          <p:cNvSpPr/>
          <p:nvPr/>
        </p:nvSpPr>
        <p:spPr>
          <a:xfrm>
            <a:off x="710640" y="1566000"/>
            <a:ext cx="8287056"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nSpc>
                <a:spcPct val="90000"/>
              </a:lnSpc>
              <a:spcBef>
                <a:spcPts val="1001"/>
              </a:spcBef>
              <a:buClr>
                <a:srgbClr val="000000"/>
              </a:buClr>
              <a:buFont typeface="Arial"/>
              <a:buChar char="•"/>
            </a:pPr>
            <a:r>
              <a:rPr lang="nl-NL" sz="2800" b="1" strike="noStrike" spc="-1" dirty="0">
                <a:solidFill>
                  <a:srgbClr val="000000"/>
                </a:solidFill>
                <a:latin typeface="Calibri"/>
              </a:rPr>
              <a:t>R </a:t>
            </a:r>
            <a:r>
              <a:rPr lang="nl-NL" sz="2800" b="1" strike="noStrike" spc="-1" dirty="0" err="1">
                <a:solidFill>
                  <a:srgbClr val="000000"/>
                </a:solidFill>
                <a:latin typeface="Calibri"/>
              </a:rPr>
              <a:t>for</a:t>
            </a:r>
            <a:r>
              <a:rPr lang="nl-NL" sz="2800" b="1" strike="noStrike" spc="-1" dirty="0">
                <a:solidFill>
                  <a:srgbClr val="000000"/>
                </a:solidFill>
                <a:latin typeface="Calibri"/>
              </a:rPr>
              <a:t> Data </a:t>
            </a:r>
            <a:r>
              <a:rPr lang="nl-NL" sz="2800" b="1" strike="noStrike" spc="-1" dirty="0" err="1">
                <a:solidFill>
                  <a:srgbClr val="000000"/>
                </a:solidFill>
                <a:latin typeface="Calibri"/>
              </a:rPr>
              <a:t>Science</a:t>
            </a:r>
            <a:r>
              <a:rPr lang="nl-NL" sz="2800" b="1" strike="noStrike" spc="-1" dirty="0">
                <a:solidFill>
                  <a:srgbClr val="000000"/>
                </a:solidFill>
                <a:latin typeface="Calibri"/>
              </a:rPr>
              <a:t> (R4DS) </a:t>
            </a:r>
          </a:p>
          <a:p>
            <a:pPr marL="720">
              <a:lnSpc>
                <a:spcPct val="90000"/>
              </a:lnSpc>
              <a:spcBef>
                <a:spcPts val="1001"/>
              </a:spcBef>
              <a:buClr>
                <a:srgbClr val="000000"/>
              </a:buClr>
            </a:pPr>
            <a:r>
              <a:rPr lang="nl-NL" sz="2800" b="1" i="1" spc="-1" dirty="0">
                <a:solidFill>
                  <a:srgbClr val="000000"/>
                </a:solidFill>
                <a:latin typeface="Calibri"/>
              </a:rPr>
              <a:t>	</a:t>
            </a:r>
            <a:r>
              <a:rPr lang="en-IE" sz="2600" i="1" dirty="0"/>
              <a:t>(Wickham &amp; </a:t>
            </a:r>
            <a:r>
              <a:rPr lang="en-IE" sz="2600" i="1" dirty="0" err="1"/>
              <a:t>Grolemund</a:t>
            </a:r>
            <a:r>
              <a:rPr lang="en-IE" sz="2600" i="1" dirty="0"/>
              <a:t> 2017(</a:t>
            </a:r>
            <a:r>
              <a:rPr lang="en-IE" sz="2600" i="1" dirty="0" err="1"/>
              <a:t>ish</a:t>
            </a:r>
            <a:r>
              <a:rPr lang="en-IE" sz="2600" i="1" dirty="0"/>
              <a:t>)</a:t>
            </a:r>
            <a:r>
              <a:rPr lang="nl-NL" sz="2600" b="1" strike="noStrike" spc="-1" dirty="0">
                <a:solidFill>
                  <a:srgbClr val="000000"/>
                </a:solidFill>
                <a:latin typeface="Calibri"/>
              </a:rPr>
              <a:t> )</a:t>
            </a:r>
            <a:endParaRPr lang="nl-NL" sz="2600" b="0" strike="noStrike" spc="-1" dirty="0">
              <a:latin typeface="Arial"/>
            </a:endParaRPr>
          </a:p>
          <a:p>
            <a:pPr marL="228600" indent="-227880">
              <a:lnSpc>
                <a:spcPct val="90000"/>
              </a:lnSpc>
              <a:spcBef>
                <a:spcPts val="1001"/>
              </a:spcBef>
              <a:buClr>
                <a:srgbClr val="000000"/>
              </a:buClr>
              <a:buFont typeface="Arial"/>
              <a:buChar char="•"/>
            </a:pPr>
            <a:r>
              <a:rPr lang="nl-NL" sz="2800" b="0" u="sng" strike="noStrike" spc="-1" dirty="0">
                <a:solidFill>
                  <a:srgbClr val="0563C1"/>
                </a:solidFill>
                <a:uFillTx/>
                <a:latin typeface="Calibri"/>
                <a:hlinkClick r:id="rId2"/>
              </a:rPr>
              <a:t>https://r4ds.had.co.nz</a:t>
            </a:r>
            <a:r>
              <a:rPr lang="nl-NL" sz="2800" b="0" strike="noStrike" spc="-1" dirty="0">
                <a:solidFill>
                  <a:srgbClr val="000000"/>
                </a:solidFill>
                <a:latin typeface="Calibri"/>
              </a:rPr>
              <a:t> </a:t>
            </a:r>
          </a:p>
          <a:p>
            <a:pPr marL="228600" indent="-227880">
              <a:lnSpc>
                <a:spcPct val="90000"/>
              </a:lnSpc>
              <a:spcBef>
                <a:spcPts val="1001"/>
              </a:spcBef>
              <a:buClr>
                <a:srgbClr val="000000"/>
              </a:buClr>
              <a:buFont typeface="Arial"/>
              <a:buChar char="•"/>
            </a:pPr>
            <a:r>
              <a:rPr lang="nl-NL" sz="2800" spc="-1" dirty="0" err="1">
                <a:solidFill>
                  <a:srgbClr val="000000"/>
                </a:solidFill>
                <a:latin typeface="Calibri"/>
              </a:rPr>
              <a:t>Chapters</a:t>
            </a:r>
            <a:r>
              <a:rPr lang="nl-NL" sz="2800" spc="-1" dirty="0">
                <a:solidFill>
                  <a:srgbClr val="000000"/>
                </a:solidFill>
                <a:latin typeface="Calibri"/>
              </a:rPr>
              <a:t> 3,5, 7</a:t>
            </a:r>
          </a:p>
          <a:p>
            <a:pPr marL="228600" indent="-227880">
              <a:lnSpc>
                <a:spcPct val="90000"/>
              </a:lnSpc>
              <a:spcBef>
                <a:spcPts val="1001"/>
              </a:spcBef>
              <a:buClr>
                <a:srgbClr val="000000"/>
              </a:buClr>
              <a:buFont typeface="Arial"/>
              <a:buChar char="•"/>
            </a:pPr>
            <a:endParaRPr lang="nl-NL" sz="2800" b="0" strike="noStrike" spc="-1" dirty="0">
              <a:solidFill>
                <a:srgbClr val="000000"/>
              </a:solidFill>
              <a:latin typeface="Calibri"/>
            </a:endParaRPr>
          </a:p>
          <a:p>
            <a:pPr marL="720">
              <a:lnSpc>
                <a:spcPct val="90000"/>
              </a:lnSpc>
              <a:spcBef>
                <a:spcPts val="1001"/>
              </a:spcBef>
              <a:buClr>
                <a:srgbClr val="000000"/>
              </a:buClr>
            </a:pPr>
            <a:r>
              <a:rPr lang="nl-NL" sz="2800" i="1" spc="-1" dirty="0" err="1">
                <a:solidFill>
                  <a:srgbClr val="000000"/>
                </a:solidFill>
                <a:latin typeface="Calibri"/>
              </a:rPr>
              <a:t>Optional</a:t>
            </a:r>
            <a:r>
              <a:rPr lang="nl-NL" sz="2800" spc="-1" dirty="0">
                <a:solidFill>
                  <a:srgbClr val="000000"/>
                </a:solidFill>
                <a:latin typeface="Calibri"/>
              </a:rPr>
              <a:t>:</a:t>
            </a:r>
          </a:p>
          <a:p>
            <a:pPr marL="457920" indent="-457200">
              <a:lnSpc>
                <a:spcPct val="90000"/>
              </a:lnSpc>
              <a:spcBef>
                <a:spcPts val="1001"/>
              </a:spcBef>
              <a:buClr>
                <a:srgbClr val="000000"/>
              </a:buClr>
              <a:buFont typeface="Arial" panose="020B0604020202020204" pitchFamily="34" charset="0"/>
              <a:buChar char="•"/>
            </a:pPr>
            <a:r>
              <a:rPr lang="en-IE" sz="2800" b="1" dirty="0"/>
              <a:t>Exploratory Data Analysis with R </a:t>
            </a:r>
            <a:r>
              <a:rPr lang="en-IE" sz="2400" i="1" dirty="0"/>
              <a:t>(Peng 2020)</a:t>
            </a:r>
            <a:endParaRPr lang="nl-NL" sz="2800" spc="-1" dirty="0">
              <a:hlinkClick r:id="rId3"/>
            </a:endParaRPr>
          </a:p>
          <a:p>
            <a:pPr marL="457920" indent="-457200">
              <a:lnSpc>
                <a:spcPct val="90000"/>
              </a:lnSpc>
              <a:spcBef>
                <a:spcPts val="1001"/>
              </a:spcBef>
              <a:buClr>
                <a:srgbClr val="000000"/>
              </a:buClr>
              <a:buFont typeface="Arial" panose="020B0604020202020204" pitchFamily="34" charset="0"/>
              <a:buChar char="•"/>
            </a:pPr>
            <a:r>
              <a:rPr lang="nl-NL" sz="2800" spc="-1" dirty="0">
                <a:hlinkClick r:id="rId3"/>
              </a:rPr>
              <a:t>https://bookdown.org/rdpeng/exdata/</a:t>
            </a:r>
            <a:r>
              <a:rPr lang="nl-NL" sz="2800" spc="-1" dirty="0"/>
              <a:t> </a:t>
            </a:r>
            <a:endParaRPr lang="nl-NL" sz="2800" b="0" strike="noStrike" spc="-1" dirty="0">
              <a:latin typeface="Arial"/>
            </a:endParaRPr>
          </a:p>
          <a:p>
            <a:pPr>
              <a:lnSpc>
                <a:spcPct val="90000"/>
              </a:lnSpc>
              <a:spcBef>
                <a:spcPts val="1001"/>
              </a:spcBef>
            </a:pPr>
            <a:endParaRPr lang="nl-NL" sz="2800" b="0" strike="noStrike" spc="-1" dirty="0">
              <a:latin typeface="Arial"/>
            </a:endParaRPr>
          </a:p>
        </p:txBody>
      </p:sp>
      <p:pic>
        <p:nvPicPr>
          <p:cNvPr id="86" name="Picture 4"/>
          <p:cNvPicPr/>
          <p:nvPr/>
        </p:nvPicPr>
        <p:blipFill>
          <a:blip r:embed="rId4"/>
          <a:stretch/>
        </p:blipFill>
        <p:spPr>
          <a:xfrm>
            <a:off x="9600603" y="706179"/>
            <a:ext cx="2010608" cy="3016161"/>
          </a:xfrm>
          <a:prstGeom prst="rect">
            <a:avLst/>
          </a:prstGeom>
          <a:ln>
            <a:noFill/>
          </a:ln>
        </p:spPr>
      </p:pic>
      <p:pic>
        <p:nvPicPr>
          <p:cNvPr id="1026" name="Picture 2">
            <a:extLst>
              <a:ext uri="{FF2B5EF4-FFF2-40B4-BE49-F238E27FC236}">
                <a16:creationId xmlns:a16="http://schemas.microsoft.com/office/drawing/2014/main" id="{FAF1210E-9474-3049-BD51-F7D3E8CA9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2352" y="3584448"/>
            <a:ext cx="2527110" cy="32735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Visual EDA: two questions</a:t>
            </a:r>
            <a:endParaRPr lang="nl-NL" sz="4400" b="0" strike="noStrike" spc="-1">
              <a:latin typeface="Arial"/>
            </a:endParaRPr>
          </a:p>
        </p:txBody>
      </p:sp>
      <p:sp>
        <p:nvSpPr>
          <p:cNvPr id="10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dirty="0" err="1">
                <a:solidFill>
                  <a:srgbClr val="000000"/>
                </a:solidFill>
                <a:latin typeface="Calibri"/>
              </a:rPr>
              <a:t>Variation</a:t>
            </a:r>
            <a:r>
              <a:rPr lang="nl-NL" sz="2800" b="0" strike="noStrike" spc="-1" dirty="0">
                <a:solidFill>
                  <a:srgbClr val="000000"/>
                </a:solidFill>
                <a:latin typeface="Calibri"/>
              </a:rPr>
              <a:t>: How are </a:t>
            </a:r>
            <a:r>
              <a:rPr lang="nl-NL" sz="2800" b="0" strike="noStrike" spc="-1" dirty="0" err="1">
                <a:solidFill>
                  <a:srgbClr val="000000"/>
                </a:solidFill>
                <a:latin typeface="Calibri"/>
              </a:rPr>
              <a:t>the</a:t>
            </a:r>
            <a:r>
              <a:rPr lang="nl-NL" sz="2800" b="0" strike="noStrike" spc="-1" dirty="0">
                <a:solidFill>
                  <a:srgbClr val="000000"/>
                </a:solidFill>
                <a:latin typeface="Calibri"/>
              </a:rPr>
              <a:t> features </a:t>
            </a:r>
            <a:r>
              <a:rPr lang="nl-NL" sz="2800" b="0" strike="noStrike" spc="-1" dirty="0" err="1">
                <a:solidFill>
                  <a:srgbClr val="000000"/>
                </a:solidFill>
                <a:latin typeface="Calibri"/>
              </a:rPr>
              <a:t>distributed</a:t>
            </a:r>
            <a:r>
              <a:rPr lang="nl-NL" sz="2800" b="0" strike="noStrike" spc="-1" dirty="0">
                <a:solidFill>
                  <a:srgbClr val="000000"/>
                </a:solidFill>
                <a:latin typeface="Calibri"/>
              </a:rPr>
              <a:t>? </a:t>
            </a:r>
            <a:endParaRPr lang="nl-NL" sz="2800" b="0" strike="noStrike" spc="-1" dirty="0">
              <a:latin typeface="Arial"/>
            </a:endParaRPr>
          </a:p>
          <a:p>
            <a:pPr marL="685800" lvl="1" indent="-227880">
              <a:lnSpc>
                <a:spcPct val="90000"/>
              </a:lnSpc>
              <a:spcBef>
                <a:spcPts val="499"/>
              </a:spcBef>
              <a:buClr>
                <a:srgbClr val="000000"/>
              </a:buClr>
              <a:buFont typeface="Arial"/>
              <a:buChar char="•"/>
            </a:pPr>
            <a:r>
              <a:rPr lang="nl-NL" sz="2400" b="0" strike="noStrike" spc="-1" dirty="0" err="1">
                <a:solidFill>
                  <a:srgbClr val="000000"/>
                </a:solidFill>
                <a:latin typeface="Calibri"/>
              </a:rPr>
              <a:t>Univariate</a:t>
            </a:r>
            <a:endParaRPr lang="nl-NL" sz="2400" b="0" strike="noStrike" spc="-1" dirty="0">
              <a:latin typeface="Arial"/>
            </a:endParaRPr>
          </a:p>
          <a:p>
            <a:pPr marL="685800" lvl="1" indent="-227880">
              <a:lnSpc>
                <a:spcPct val="90000"/>
              </a:lnSpc>
              <a:spcBef>
                <a:spcPts val="499"/>
              </a:spcBef>
              <a:buClr>
                <a:srgbClr val="000000"/>
              </a:buClr>
              <a:buFont typeface="Arial"/>
              <a:buChar char="•"/>
            </a:pPr>
            <a:r>
              <a:rPr lang="nl-NL" sz="2400" b="0" strike="noStrike" spc="-1" dirty="0" err="1">
                <a:solidFill>
                  <a:srgbClr val="000000"/>
                </a:solidFill>
                <a:latin typeface="Calibri"/>
              </a:rPr>
              <a:t>Specific</a:t>
            </a:r>
            <a:r>
              <a:rPr lang="nl-NL" sz="2400" b="0" strike="noStrike" spc="-1" dirty="0">
                <a:solidFill>
                  <a:srgbClr val="000000"/>
                </a:solidFill>
                <a:latin typeface="Calibri"/>
              </a:rPr>
              <a:t>: </a:t>
            </a:r>
            <a:r>
              <a:rPr lang="nl-NL" sz="2400" b="0" strike="noStrike" spc="-1" dirty="0" err="1">
                <a:solidFill>
                  <a:srgbClr val="000000"/>
                </a:solidFill>
                <a:latin typeface="Calibri"/>
              </a:rPr>
              <a:t>among</a:t>
            </a:r>
            <a:r>
              <a:rPr lang="nl-NL" sz="2400" b="0" strike="noStrike" spc="-1" dirty="0">
                <a:solidFill>
                  <a:srgbClr val="000000"/>
                </a:solidFill>
                <a:latin typeface="Calibri"/>
              </a:rPr>
              <a:t> </a:t>
            </a:r>
            <a:r>
              <a:rPr lang="nl-NL" sz="2400" b="0" strike="noStrike" spc="-1" dirty="0" err="1">
                <a:solidFill>
                  <a:srgbClr val="000000"/>
                </a:solidFill>
                <a:latin typeface="Calibri"/>
              </a:rPr>
              <a:t>people</a:t>
            </a:r>
            <a:r>
              <a:rPr lang="nl-NL" sz="2400" b="0" strike="noStrike" spc="-1" dirty="0">
                <a:solidFill>
                  <a:srgbClr val="000000"/>
                </a:solidFill>
                <a:latin typeface="Calibri"/>
              </a:rPr>
              <a:t>, </a:t>
            </a:r>
            <a:r>
              <a:rPr lang="nl-NL" sz="2400" b="0" strike="noStrike" spc="-1" dirty="0" err="1">
                <a:solidFill>
                  <a:srgbClr val="000000"/>
                </a:solidFill>
                <a:latin typeface="Calibri"/>
              </a:rPr>
              <a:t>among</a:t>
            </a:r>
            <a:r>
              <a:rPr lang="nl-NL" sz="2400" b="0" strike="noStrike" spc="-1" dirty="0">
                <a:solidFill>
                  <a:srgbClr val="000000"/>
                </a:solidFill>
                <a:latin typeface="Calibri"/>
              </a:rPr>
              <a:t> time, </a:t>
            </a:r>
            <a:r>
              <a:rPr lang="nl-NL" sz="2400" b="0" strike="noStrike" spc="-1" dirty="0" err="1">
                <a:solidFill>
                  <a:srgbClr val="000000"/>
                </a:solidFill>
                <a:latin typeface="Calibri"/>
              </a:rPr>
              <a:t>among</a:t>
            </a:r>
            <a:r>
              <a:rPr lang="nl-NL" sz="2400" b="0" strike="noStrike" spc="-1" dirty="0">
                <a:solidFill>
                  <a:srgbClr val="000000"/>
                </a:solidFill>
                <a:latin typeface="Calibri"/>
              </a:rPr>
              <a:t> </a:t>
            </a:r>
            <a:r>
              <a:rPr lang="nl-NL" sz="2400" b="0" strike="noStrike" spc="-1" dirty="0" err="1">
                <a:solidFill>
                  <a:srgbClr val="000000"/>
                </a:solidFill>
                <a:latin typeface="Calibri"/>
              </a:rPr>
              <a:t>flights</a:t>
            </a:r>
            <a:endParaRPr lang="nl-NL" sz="2400" b="0" strike="noStrike" spc="-1" dirty="0">
              <a:latin typeface="Arial"/>
            </a:endParaRPr>
          </a:p>
          <a:p>
            <a:pPr marL="685800" lvl="1" indent="-227880">
              <a:lnSpc>
                <a:spcPct val="90000"/>
              </a:lnSpc>
              <a:spcBef>
                <a:spcPts val="499"/>
              </a:spcBef>
              <a:buClr>
                <a:srgbClr val="000000"/>
              </a:buClr>
              <a:buFont typeface="Arial"/>
              <a:buChar char="•"/>
            </a:pPr>
            <a:r>
              <a:rPr lang="nl-NL" sz="2400" b="0" strike="noStrike" spc="-1" dirty="0">
                <a:solidFill>
                  <a:srgbClr val="000000"/>
                </a:solidFill>
                <a:latin typeface="Calibri"/>
              </a:rPr>
              <a:t>General: </a:t>
            </a:r>
            <a:r>
              <a:rPr lang="nl-NL" sz="2400" b="0" strike="noStrike" spc="-1" dirty="0" err="1">
                <a:solidFill>
                  <a:srgbClr val="000000"/>
                </a:solidFill>
                <a:latin typeface="Calibri"/>
              </a:rPr>
              <a:t>among</a:t>
            </a:r>
            <a:r>
              <a:rPr lang="nl-NL" sz="2400" b="0" strike="noStrike" spc="-1" dirty="0">
                <a:solidFill>
                  <a:srgbClr val="000000"/>
                </a:solidFill>
                <a:latin typeface="Calibri"/>
              </a:rPr>
              <a:t> </a:t>
            </a:r>
            <a:r>
              <a:rPr lang="nl-NL" sz="2400" b="0" strike="noStrike" spc="-1" dirty="0" err="1">
                <a:solidFill>
                  <a:srgbClr val="000000"/>
                </a:solidFill>
                <a:latin typeface="Calibri"/>
              </a:rPr>
              <a:t>the</a:t>
            </a:r>
            <a:r>
              <a:rPr lang="nl-NL" sz="2400" b="0" strike="noStrike" spc="-1" dirty="0">
                <a:solidFill>
                  <a:srgbClr val="000000"/>
                </a:solidFill>
                <a:latin typeface="Calibri"/>
              </a:rPr>
              <a:t> unit of </a:t>
            </a:r>
            <a:r>
              <a:rPr lang="nl-NL" sz="2400" b="0" strike="noStrike" spc="-1" dirty="0" err="1">
                <a:solidFill>
                  <a:srgbClr val="000000"/>
                </a:solidFill>
                <a:latin typeface="Calibri"/>
              </a:rPr>
              <a:t>measurement</a:t>
            </a:r>
            <a:r>
              <a:rPr lang="nl-NL" sz="2400" b="0" strike="noStrike" spc="-1" dirty="0">
                <a:solidFill>
                  <a:srgbClr val="000000"/>
                </a:solidFill>
                <a:latin typeface="Calibri"/>
              </a:rPr>
              <a:t>, </a:t>
            </a:r>
            <a:r>
              <a:rPr lang="nl-NL" sz="2400" b="0" strike="noStrike" spc="-1" dirty="0" err="1">
                <a:solidFill>
                  <a:srgbClr val="000000"/>
                </a:solidFill>
                <a:latin typeface="Calibri"/>
              </a:rPr>
              <a:t>among</a:t>
            </a:r>
            <a:r>
              <a:rPr lang="nl-NL" sz="2400" b="0" strike="noStrike" spc="-1" dirty="0">
                <a:solidFill>
                  <a:srgbClr val="000000"/>
                </a:solidFill>
                <a:latin typeface="Calibri"/>
              </a:rPr>
              <a:t> </a:t>
            </a:r>
            <a:r>
              <a:rPr lang="nl-NL" sz="2400" b="0" strike="noStrike" spc="-1" dirty="0" err="1">
                <a:solidFill>
                  <a:srgbClr val="000000"/>
                </a:solidFill>
                <a:latin typeface="Calibri"/>
              </a:rPr>
              <a:t>examples</a:t>
            </a:r>
            <a:endParaRPr lang="nl-NL" sz="2400" b="0" strike="noStrike" spc="-1" dirty="0">
              <a:latin typeface="Arial"/>
            </a:endParaRPr>
          </a:p>
          <a:p>
            <a:pPr marL="685800" lvl="1" indent="-227880">
              <a:lnSpc>
                <a:spcPct val="90000"/>
              </a:lnSpc>
              <a:spcBef>
                <a:spcPts val="499"/>
              </a:spcBef>
              <a:buClr>
                <a:srgbClr val="000000"/>
              </a:buClr>
              <a:buFont typeface="Arial"/>
              <a:buChar char="•"/>
            </a:pPr>
            <a:r>
              <a:rPr lang="nl-NL" sz="2400" b="0" strike="noStrike" spc="-1" dirty="0">
                <a:solidFill>
                  <a:srgbClr val="000000"/>
                </a:solidFill>
                <a:latin typeface="Calibri"/>
              </a:rPr>
              <a:t>In </a:t>
            </a:r>
            <a:r>
              <a:rPr lang="nl-NL" sz="2400" b="0" strike="noStrike" spc="-1" dirty="0" err="1">
                <a:solidFill>
                  <a:srgbClr val="000000"/>
                </a:solidFill>
                <a:latin typeface="Calibri"/>
              </a:rPr>
              <a:t>tabular</a:t>
            </a:r>
            <a:r>
              <a:rPr lang="nl-NL" sz="2400" b="0" strike="noStrike" spc="-1" dirty="0">
                <a:solidFill>
                  <a:srgbClr val="000000"/>
                </a:solidFill>
                <a:latin typeface="Calibri"/>
              </a:rPr>
              <a:t> data, </a:t>
            </a:r>
            <a:r>
              <a:rPr lang="nl-NL" sz="2400" b="0" strike="noStrike" spc="-1" dirty="0" err="1">
                <a:solidFill>
                  <a:srgbClr val="000000"/>
                </a:solidFill>
                <a:latin typeface="Calibri"/>
              </a:rPr>
              <a:t>generally</a:t>
            </a:r>
            <a:r>
              <a:rPr lang="nl-NL" sz="2400" b="0" strike="noStrike" spc="-1" dirty="0">
                <a:solidFill>
                  <a:srgbClr val="000000"/>
                </a:solidFill>
                <a:latin typeface="Calibri"/>
              </a:rPr>
              <a:t> </a:t>
            </a:r>
            <a:r>
              <a:rPr lang="nl-NL" sz="2400" b="0" strike="noStrike" spc="-1" dirty="0" err="1">
                <a:solidFill>
                  <a:srgbClr val="000000"/>
                </a:solidFill>
                <a:latin typeface="Calibri"/>
              </a:rPr>
              <a:t>one</a:t>
            </a:r>
            <a:r>
              <a:rPr lang="nl-NL" sz="2400" b="0" strike="noStrike" spc="-1" dirty="0">
                <a:solidFill>
                  <a:srgbClr val="000000"/>
                </a:solidFill>
                <a:latin typeface="Calibri"/>
              </a:rPr>
              <a:t> </a:t>
            </a:r>
            <a:r>
              <a:rPr lang="nl-NL" sz="2400" b="0" strike="noStrike" spc="-1" dirty="0" err="1">
                <a:solidFill>
                  <a:srgbClr val="000000"/>
                </a:solidFill>
                <a:latin typeface="Calibri"/>
              </a:rPr>
              <a:t>example</a:t>
            </a:r>
            <a:r>
              <a:rPr lang="nl-NL" sz="2400" b="0" strike="noStrike" spc="-1" dirty="0">
                <a:solidFill>
                  <a:srgbClr val="000000"/>
                </a:solidFill>
                <a:latin typeface="Calibri"/>
              </a:rPr>
              <a:t>/unit per </a:t>
            </a:r>
            <a:r>
              <a:rPr lang="nl-NL" sz="2400" b="0" strike="noStrike" spc="-1" dirty="0" err="1">
                <a:solidFill>
                  <a:srgbClr val="000000"/>
                </a:solidFill>
                <a:latin typeface="Calibri"/>
              </a:rPr>
              <a:t>row</a:t>
            </a:r>
            <a:endParaRPr lang="nl-NL" sz="2400" b="0" strike="noStrike" spc="-1" dirty="0">
              <a:latin typeface="Arial"/>
            </a:endParaRPr>
          </a:p>
          <a:p>
            <a:pPr>
              <a:lnSpc>
                <a:spcPct val="90000"/>
              </a:lnSpc>
              <a:spcBef>
                <a:spcPts val="1001"/>
              </a:spcBef>
            </a:pPr>
            <a:endParaRPr lang="nl-NL" sz="24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a:solidFill>
                  <a:srgbClr val="000000"/>
                </a:solidFill>
                <a:latin typeface="Calibri"/>
              </a:rPr>
              <a:t>Association: </a:t>
            </a:r>
            <a:r>
              <a:rPr lang="nl-NL" sz="2800" b="0" strike="noStrike" spc="-1" dirty="0" err="1">
                <a:solidFill>
                  <a:srgbClr val="000000"/>
                </a:solidFill>
                <a:latin typeface="Calibri"/>
              </a:rPr>
              <a:t>What</a:t>
            </a:r>
            <a:r>
              <a:rPr lang="nl-NL" sz="2800" b="0" strike="noStrike" spc="-1" dirty="0">
                <a:solidFill>
                  <a:srgbClr val="000000"/>
                </a:solidFill>
                <a:latin typeface="Calibri"/>
              </a:rPr>
              <a:t> type of </a:t>
            </a:r>
            <a:r>
              <a:rPr lang="nl-NL" sz="2800" b="0" strike="noStrike" spc="-1" dirty="0" err="1">
                <a:solidFill>
                  <a:srgbClr val="000000"/>
                </a:solidFill>
                <a:latin typeface="Calibri"/>
              </a:rPr>
              <a:t>covariation</a:t>
            </a:r>
            <a:r>
              <a:rPr lang="nl-NL" sz="2800" b="0" strike="noStrike" spc="-1" dirty="0">
                <a:solidFill>
                  <a:srgbClr val="000000"/>
                </a:solidFill>
                <a:latin typeface="Calibri"/>
              </a:rPr>
              <a:t> </a:t>
            </a:r>
            <a:r>
              <a:rPr lang="nl-NL" sz="2800" b="0" strike="noStrike" spc="-1" dirty="0" err="1">
                <a:solidFill>
                  <a:srgbClr val="000000"/>
                </a:solidFill>
                <a:latin typeface="Calibri"/>
              </a:rPr>
              <a:t>occurs</a:t>
            </a:r>
            <a:r>
              <a:rPr lang="nl-NL" sz="2800" b="0" strike="noStrike" spc="-1" dirty="0">
                <a:solidFill>
                  <a:srgbClr val="000000"/>
                </a:solidFill>
                <a:latin typeface="Calibri"/>
              </a:rPr>
              <a:t> in </a:t>
            </a:r>
            <a:r>
              <a:rPr lang="nl-NL" sz="2800" b="0" strike="noStrike" spc="-1" dirty="0" err="1">
                <a:solidFill>
                  <a:srgbClr val="000000"/>
                </a:solidFill>
                <a:latin typeface="Calibri"/>
              </a:rPr>
              <a:t>the</a:t>
            </a:r>
            <a:r>
              <a:rPr lang="nl-NL" sz="2800" b="0" strike="noStrike" spc="-1" dirty="0">
                <a:solidFill>
                  <a:srgbClr val="000000"/>
                </a:solidFill>
                <a:latin typeface="Calibri"/>
              </a:rPr>
              <a:t> data?</a:t>
            </a:r>
            <a:endParaRPr lang="nl-NL" sz="2800" b="0" strike="noStrike" spc="-1" dirty="0">
              <a:latin typeface="Arial"/>
            </a:endParaRPr>
          </a:p>
          <a:p>
            <a:pPr marL="685800" lvl="1" indent="-227880">
              <a:lnSpc>
                <a:spcPct val="90000"/>
              </a:lnSpc>
              <a:spcBef>
                <a:spcPts val="499"/>
              </a:spcBef>
              <a:buClr>
                <a:srgbClr val="000000"/>
              </a:buClr>
              <a:buFont typeface="Arial"/>
              <a:buChar char="•"/>
            </a:pPr>
            <a:r>
              <a:rPr lang="nl-NL" sz="2400" b="0" strike="noStrike" spc="-1" dirty="0" err="1">
                <a:solidFill>
                  <a:srgbClr val="000000"/>
                </a:solidFill>
                <a:latin typeface="Calibri"/>
              </a:rPr>
              <a:t>Which</a:t>
            </a:r>
            <a:r>
              <a:rPr lang="nl-NL" sz="2400" b="0" strike="noStrike" spc="-1" dirty="0">
                <a:solidFill>
                  <a:srgbClr val="000000"/>
                </a:solidFill>
                <a:latin typeface="Calibri"/>
              </a:rPr>
              <a:t> features </a:t>
            </a:r>
            <a:r>
              <a:rPr lang="nl-NL" sz="2400" b="0" strike="noStrike" spc="-1" dirty="0" err="1">
                <a:solidFill>
                  <a:srgbClr val="000000"/>
                </a:solidFill>
                <a:latin typeface="Calibri"/>
              </a:rPr>
              <a:t>covary</a:t>
            </a:r>
            <a:r>
              <a:rPr lang="nl-NL" sz="2400" b="0" strike="noStrike" spc="-1" dirty="0">
                <a:solidFill>
                  <a:srgbClr val="000000"/>
                </a:solidFill>
                <a:latin typeface="Calibri"/>
              </a:rPr>
              <a:t>? </a:t>
            </a:r>
            <a:r>
              <a:rPr lang="nl-NL" sz="2400" b="0" strike="noStrike" spc="-1" dirty="0" err="1">
                <a:solidFill>
                  <a:srgbClr val="000000"/>
                </a:solidFill>
                <a:latin typeface="Calibri"/>
              </a:rPr>
              <a:t>When</a:t>
            </a:r>
            <a:r>
              <a:rPr lang="nl-NL" sz="2400" b="0" strike="noStrike" spc="-1" dirty="0">
                <a:solidFill>
                  <a:srgbClr val="000000"/>
                </a:solidFill>
                <a:latin typeface="Calibri"/>
              </a:rPr>
              <a:t> A is high, B is high?</a:t>
            </a:r>
            <a:endParaRPr lang="nl-NL" sz="2400" b="0" strike="noStrike" spc="-1" dirty="0">
              <a:latin typeface="Arial"/>
            </a:endParaRPr>
          </a:p>
          <a:p>
            <a:pPr marL="685800" lvl="1" indent="-227880">
              <a:lnSpc>
                <a:spcPct val="90000"/>
              </a:lnSpc>
              <a:spcBef>
                <a:spcPts val="499"/>
              </a:spcBef>
              <a:buClr>
                <a:srgbClr val="000000"/>
              </a:buClr>
              <a:buFont typeface="Arial"/>
              <a:buChar char="•"/>
            </a:pPr>
            <a:r>
              <a:rPr lang="nl-NL" sz="2400" b="0" strike="noStrike" spc="-1" dirty="0" err="1">
                <a:solidFill>
                  <a:srgbClr val="000000"/>
                </a:solidFill>
                <a:latin typeface="Calibri"/>
              </a:rPr>
              <a:t>Multidimensional</a:t>
            </a:r>
            <a:r>
              <a:rPr lang="nl-NL" sz="2400" b="0" strike="noStrike" spc="-1" dirty="0">
                <a:solidFill>
                  <a:srgbClr val="000000"/>
                </a:solidFill>
                <a:latin typeface="Calibri"/>
              </a:rPr>
              <a:t>, multivariate.</a:t>
            </a:r>
            <a:endParaRPr lang="nl-NL" sz="2400" b="0" strike="noStrike" spc="-1" dirty="0">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Visual EDA: two questions</a:t>
            </a:r>
            <a:endParaRPr lang="nl-NL" sz="4400" b="0" strike="noStrike" spc="-1">
              <a:latin typeface="Arial"/>
            </a:endParaRPr>
          </a:p>
        </p:txBody>
      </p:sp>
      <p:sp>
        <p:nvSpPr>
          <p:cNvPr id="110"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1" strike="noStrike" spc="-1">
                <a:solidFill>
                  <a:srgbClr val="000000"/>
                </a:solidFill>
                <a:latin typeface="Calibri"/>
              </a:rPr>
              <a:t>Variation: How are the features distributed? </a:t>
            </a:r>
            <a:endParaRPr lang="nl-NL" sz="28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Univariate</a:t>
            </a:r>
            <a:endParaRPr lang="nl-NL" sz="24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Specific: among people, among time, among flights</a:t>
            </a:r>
            <a:endParaRPr lang="nl-NL" sz="24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General: among the unit of measurement, among examples</a:t>
            </a:r>
            <a:endParaRPr lang="nl-NL" sz="24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In tabular data, generally one example/unit per row</a:t>
            </a:r>
            <a:endParaRPr lang="nl-NL" sz="2400" b="0" strike="noStrike" spc="-1">
              <a:latin typeface="Arial"/>
            </a:endParaRPr>
          </a:p>
          <a:p>
            <a:pPr>
              <a:lnSpc>
                <a:spcPct val="90000"/>
              </a:lnSpc>
              <a:spcBef>
                <a:spcPts val="1001"/>
              </a:spcBef>
            </a:pPr>
            <a:endParaRPr lang="nl-NL" sz="2400" b="0" strike="noStrike" spc="-1">
              <a:latin typeface="Arial"/>
            </a:endParaRPr>
          </a:p>
          <a:p>
            <a:pPr marL="228600" indent="-227880">
              <a:lnSpc>
                <a:spcPct val="90000"/>
              </a:lnSpc>
              <a:spcBef>
                <a:spcPts val="1001"/>
              </a:spcBef>
              <a:buClr>
                <a:srgbClr val="BFBFBF"/>
              </a:buClr>
              <a:buFont typeface="Arial"/>
              <a:buChar char="•"/>
            </a:pPr>
            <a:r>
              <a:rPr lang="nl-NL" sz="2800" b="0" strike="noStrike" spc="-1">
                <a:solidFill>
                  <a:srgbClr val="BFBFBF"/>
                </a:solidFill>
                <a:latin typeface="Calibri"/>
              </a:rPr>
              <a:t>Association: What type of covariation occurs in the data?</a:t>
            </a:r>
            <a:endParaRPr lang="nl-NL" sz="2800" b="0" strike="noStrike" spc="-1">
              <a:latin typeface="Arial"/>
            </a:endParaRPr>
          </a:p>
          <a:p>
            <a:pPr marL="685800" lvl="1" indent="-227880">
              <a:lnSpc>
                <a:spcPct val="90000"/>
              </a:lnSpc>
              <a:spcBef>
                <a:spcPts val="499"/>
              </a:spcBef>
              <a:buClr>
                <a:srgbClr val="BFBFBF"/>
              </a:buClr>
              <a:buFont typeface="Arial"/>
              <a:buChar char="•"/>
            </a:pPr>
            <a:r>
              <a:rPr lang="nl-NL" sz="2400" b="0" strike="noStrike" spc="-1">
                <a:solidFill>
                  <a:srgbClr val="BFBFBF"/>
                </a:solidFill>
                <a:latin typeface="Calibri"/>
              </a:rPr>
              <a:t>Which features covary? When A is high, B is high?</a:t>
            </a:r>
            <a:endParaRPr lang="nl-NL" sz="2400" b="0" strike="noStrike" spc="-1">
              <a:latin typeface="Arial"/>
            </a:endParaRPr>
          </a:p>
          <a:p>
            <a:pPr marL="685800" lvl="1" indent="-227880">
              <a:lnSpc>
                <a:spcPct val="90000"/>
              </a:lnSpc>
              <a:spcBef>
                <a:spcPts val="499"/>
              </a:spcBef>
              <a:buClr>
                <a:srgbClr val="BFBFBF"/>
              </a:buClr>
              <a:buFont typeface="Arial"/>
              <a:buChar char="•"/>
            </a:pPr>
            <a:r>
              <a:rPr lang="nl-NL" sz="2400" b="0" strike="noStrike" spc="-1">
                <a:solidFill>
                  <a:srgbClr val="BFBFBF"/>
                </a:solidFill>
                <a:latin typeface="Calibri"/>
              </a:rPr>
              <a:t>Multidimensional, multivariate.</a:t>
            </a:r>
            <a:endParaRPr lang="nl-NL" sz="24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838080" y="880920"/>
            <a:ext cx="10514880" cy="5095440"/>
          </a:xfrm>
          <a:prstGeom prst="rect">
            <a:avLst/>
          </a:prstGeom>
          <a:solidFill>
            <a:srgbClr val="E7E6E6"/>
          </a:solidFill>
          <a:ln>
            <a:noFill/>
          </a:ln>
        </p:spPr>
        <p:style>
          <a:lnRef idx="0">
            <a:scrgbClr r="0" g="0" b="0"/>
          </a:lnRef>
          <a:fillRef idx="0">
            <a:scrgbClr r="0" g="0" b="0"/>
          </a:fillRef>
          <a:effectRef idx="0">
            <a:scrgbClr r="0" g="0" b="0"/>
          </a:effectRef>
          <a:fontRef idx="minor"/>
        </p:style>
        <p:txBody>
          <a:bodyPr lIns="90000" tIns="45000" rIns="90000" bIns="45000">
            <a:normAutofit fontScale="65500" lnSpcReduction="20000"/>
          </a:bodyPr>
          <a:lstStyle/>
          <a:p>
            <a:pPr>
              <a:lnSpc>
                <a:spcPct val="90000"/>
              </a:lnSpc>
              <a:spcBef>
                <a:spcPts val="1001"/>
              </a:spcBef>
            </a:pPr>
            <a:endParaRPr lang="nl-NL" sz="1800" b="0" strike="noStrike" spc="-1">
              <a:latin typeface="Arial"/>
            </a:endParaRPr>
          </a:p>
          <a:p>
            <a:pPr>
              <a:lnSpc>
                <a:spcPct val="90000"/>
              </a:lnSpc>
              <a:spcBef>
                <a:spcPts val="1001"/>
              </a:spcBef>
            </a:pPr>
            <a:r>
              <a:rPr lang="nl-NL" sz="2800" b="0" strike="noStrike" spc="-1">
                <a:solidFill>
                  <a:srgbClr val="4472C4"/>
                </a:solidFill>
                <a:latin typeface="Consolas"/>
              </a:rPr>
              <a:t>library(nycflights13)</a:t>
            </a:r>
            <a:endParaRPr lang="nl-NL" sz="2800" b="0" strike="noStrike" spc="-1">
              <a:latin typeface="Arial"/>
            </a:endParaRPr>
          </a:p>
          <a:p>
            <a:pPr>
              <a:lnSpc>
                <a:spcPct val="90000"/>
              </a:lnSpc>
              <a:spcBef>
                <a:spcPts val="1001"/>
              </a:spcBef>
            </a:pPr>
            <a:r>
              <a:rPr lang="nl-NL" sz="2800" b="0" strike="noStrike" spc="-1">
                <a:solidFill>
                  <a:srgbClr val="4472C4"/>
                </a:solidFill>
                <a:latin typeface="Consolas"/>
              </a:rPr>
              <a:t>flights</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 A tibble: 336,776 x 19</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year month   day dep_time sched_dep_time dep_delay arr_time sched_arr_time</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&lt;int&gt; &lt;int&gt; &lt;int&gt;    &lt;int&gt;          &lt;int&gt;     &lt;dbl&gt;    &lt;int&gt;          &lt;int&gt;</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1  2013     1     1      517            515         2      830            819</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2  2013     1     1      533            529         4      850            830</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3  2013     1     1      542            540         2      923            850</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4  2013     1     1      544            545        -1     1004           1022</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5  2013     1     1      554            600        -6      812            837</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6  2013     1     1      554            558        -4      740            728</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 … with 3.368e+05 more rows, and 11 more variables: arr_delay &lt;dbl&gt;,</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   carrier &lt;chr&gt;, flight &lt;int&gt;, tailnum &lt;chr&gt;, origin &lt;chr&gt;, dest &lt;chr&gt;,</a:t>
            </a:r>
            <a:endParaRPr lang="nl-NL" sz="2800" b="0" strike="noStrike" spc="-1">
              <a:latin typeface="Arial"/>
            </a:endParaRPr>
          </a:p>
          <a:p>
            <a:pPr>
              <a:lnSpc>
                <a:spcPct val="90000"/>
              </a:lnSpc>
              <a:spcBef>
                <a:spcPts val="1001"/>
              </a:spcBef>
            </a:pPr>
            <a:r>
              <a:rPr lang="nl-NL" sz="2800" b="0" i="1" strike="noStrike" spc="-1">
                <a:solidFill>
                  <a:srgbClr val="404040"/>
                </a:solidFill>
                <a:latin typeface="Consolas"/>
              </a:rPr>
              <a:t>#&gt; #   air_time &lt;dbl&gt;, distance &lt;dbl&gt;, hour &lt;dbl&gt;, minute &lt;dbl&gt;, time_hour &lt;dttm&gt;</a:t>
            </a:r>
            <a:endParaRPr lang="nl-NL" sz="2800" b="0" strike="noStrike" spc="-1">
              <a:latin typeface="Arial"/>
            </a:endParaRPr>
          </a:p>
        </p:txBody>
      </p:sp>
    </p:spTree>
    <p:extLst>
      <p:ext uri="{BB962C8B-B14F-4D97-AF65-F5344CB8AC3E}">
        <p14:creationId xmlns:p14="http://schemas.microsoft.com/office/powerpoint/2010/main" val="4068193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Bar chart</a:t>
            </a:r>
            <a:endParaRPr lang="nl-NL" sz="4400" b="0" strike="noStrike" spc="-1">
              <a:latin typeface="Arial"/>
            </a:endParaRPr>
          </a:p>
        </p:txBody>
      </p:sp>
      <p:sp>
        <p:nvSpPr>
          <p:cNvPr id="113"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X position: feature of interest</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Y position: count of occurrences (statistical transformation)</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Geom: bars/rectangle</a:t>
            </a:r>
            <a:endParaRPr lang="nl-NL" sz="2800" b="0" strike="noStrike" spc="-1">
              <a:latin typeface="Arial"/>
            </a:endParaRPr>
          </a:p>
          <a:p>
            <a:pPr>
              <a:lnSpc>
                <a:spcPct val="90000"/>
              </a:lnSpc>
              <a:spcBef>
                <a:spcPts val="1001"/>
              </a:spcBef>
            </a:pP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For categorical features e.g., flight origin</a:t>
            </a:r>
            <a:endParaRPr lang="nl-NL" sz="28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Bar chart</a:t>
            </a:r>
            <a:endParaRPr lang="nl-NL" sz="4400" b="0" strike="noStrike" spc="-1">
              <a:latin typeface="Arial"/>
            </a:endParaRPr>
          </a:p>
        </p:txBody>
      </p:sp>
      <p:pic>
        <p:nvPicPr>
          <p:cNvPr id="115" name="Content Placeholder 5"/>
          <p:cNvPicPr/>
          <p:nvPr/>
        </p:nvPicPr>
        <p:blipFill>
          <a:blip r:embed="rId2"/>
          <a:stretch/>
        </p:blipFill>
        <p:spPr>
          <a:xfrm>
            <a:off x="2634120" y="1828080"/>
            <a:ext cx="6922800" cy="4614840"/>
          </a:xfrm>
          <a:prstGeom prst="rect">
            <a:avLst/>
          </a:prstGeom>
          <a:ln>
            <a:noFill/>
          </a:ln>
        </p:spPr>
      </p:pic>
      <p:sp>
        <p:nvSpPr>
          <p:cNvPr id="116" name="CustomShape 2"/>
          <p:cNvSpPr/>
          <p:nvPr/>
        </p:nvSpPr>
        <p:spPr>
          <a:xfrm>
            <a:off x="4876920" y="681120"/>
            <a:ext cx="6476400" cy="1186920"/>
          </a:xfrm>
          <a:prstGeom prst="rect">
            <a:avLst/>
          </a:prstGeom>
          <a:solidFill>
            <a:schemeClr val="bg2"/>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2400" b="0" strike="noStrike" spc="-1">
                <a:solidFill>
                  <a:srgbClr val="000000"/>
                </a:solidFill>
                <a:latin typeface="Consolas"/>
                <a:ea typeface="DejaVu Sans"/>
              </a:rPr>
              <a:t>ggplot(data = flights) +</a:t>
            </a:r>
            <a:endParaRPr lang="nl-NL" sz="2400" b="0" strike="noStrike" spc="-1">
              <a:latin typeface="Arial"/>
            </a:endParaRPr>
          </a:p>
          <a:p>
            <a:pPr>
              <a:lnSpc>
                <a:spcPct val="100000"/>
              </a:lnSpc>
            </a:pPr>
            <a:r>
              <a:rPr lang="nl-NL" sz="2400" b="0" strike="noStrike" spc="-1">
                <a:solidFill>
                  <a:srgbClr val="000000"/>
                </a:solidFill>
                <a:latin typeface="Consolas"/>
                <a:ea typeface="DejaVu Sans"/>
              </a:rPr>
              <a:t>  geom_bar(mapping = aes(x = origin))</a:t>
            </a:r>
            <a:endParaRPr lang="nl-NL" sz="24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Bar chart</a:t>
            </a:r>
            <a:endParaRPr lang="nl-NL" sz="4400" b="0" strike="noStrike" spc="-1">
              <a:latin typeface="Arial"/>
            </a:endParaRPr>
          </a:p>
        </p:txBody>
      </p:sp>
      <p:sp>
        <p:nvSpPr>
          <p:cNvPr id="11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Fewest flights depart from LGA </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Almost 125000 flights from EWR</a:t>
            </a:r>
            <a:endParaRPr lang="nl-NL" sz="28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Histogram</a:t>
            </a:r>
            <a:endParaRPr lang="nl-NL" sz="4400" b="0" strike="noStrike" spc="-1">
              <a:latin typeface="Arial"/>
            </a:endParaRPr>
          </a:p>
        </p:txBody>
      </p:sp>
      <p:sp>
        <p:nvSpPr>
          <p:cNvPr id="120"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X position: feature of interest</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Y position: count of occurrences </a:t>
            </a:r>
            <a:r>
              <a:rPr lang="nl-NL" sz="2800" b="1" strike="noStrike" spc="-1">
                <a:solidFill>
                  <a:srgbClr val="000000"/>
                </a:solidFill>
                <a:latin typeface="Calibri"/>
              </a:rPr>
              <a:t>in bins</a:t>
            </a:r>
            <a:r>
              <a:rPr lang="nl-NL" sz="2800" b="0" strike="noStrike" spc="-1">
                <a:solidFill>
                  <a:srgbClr val="000000"/>
                </a:solidFill>
                <a:latin typeface="Calibri"/>
              </a:rPr>
              <a:t> (statistical transformation)</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Geom: bars/rectangle</a:t>
            </a:r>
            <a:endParaRPr lang="nl-NL" sz="2800" b="0" strike="noStrike" spc="-1">
              <a:latin typeface="Arial"/>
            </a:endParaRPr>
          </a:p>
          <a:p>
            <a:pPr>
              <a:lnSpc>
                <a:spcPct val="90000"/>
              </a:lnSpc>
              <a:spcBef>
                <a:spcPts val="1001"/>
              </a:spcBef>
            </a:pP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For continuous features, e.g., departure delay in minutes</a:t>
            </a:r>
            <a:endParaRPr lang="nl-NL" sz="28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Histogram</a:t>
            </a:r>
            <a:endParaRPr lang="nl-NL" sz="4400" b="0" strike="noStrike" spc="-1">
              <a:latin typeface="Arial"/>
            </a:endParaRPr>
          </a:p>
        </p:txBody>
      </p:sp>
      <p:pic>
        <p:nvPicPr>
          <p:cNvPr id="122" name="Content Placeholder 5"/>
          <p:cNvPicPr/>
          <p:nvPr/>
        </p:nvPicPr>
        <p:blipFill>
          <a:blip r:embed="rId2"/>
          <a:stretch/>
        </p:blipFill>
        <p:spPr>
          <a:xfrm>
            <a:off x="2634120" y="1828080"/>
            <a:ext cx="6922800" cy="4614840"/>
          </a:xfrm>
          <a:prstGeom prst="rect">
            <a:avLst/>
          </a:prstGeom>
          <a:ln>
            <a:noFill/>
          </a:ln>
        </p:spPr>
      </p:pic>
      <p:sp>
        <p:nvSpPr>
          <p:cNvPr id="123" name="CustomShape 2"/>
          <p:cNvSpPr/>
          <p:nvPr/>
        </p:nvSpPr>
        <p:spPr>
          <a:xfrm>
            <a:off x="3416400" y="681120"/>
            <a:ext cx="7936560" cy="1186920"/>
          </a:xfrm>
          <a:prstGeom prst="rect">
            <a:avLst/>
          </a:prstGeom>
          <a:solidFill>
            <a:schemeClr val="bg2"/>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2400" b="0" strike="noStrike" spc="-1">
                <a:solidFill>
                  <a:srgbClr val="000000"/>
                </a:solidFill>
                <a:latin typeface="Consolas"/>
                <a:ea typeface="DejaVu Sans"/>
              </a:rPr>
              <a:t>ggplot(data = flights) +</a:t>
            </a:r>
            <a:endParaRPr lang="nl-NL" sz="2400" b="0" strike="noStrike" spc="-1">
              <a:latin typeface="Arial"/>
            </a:endParaRPr>
          </a:p>
          <a:p>
            <a:pPr>
              <a:lnSpc>
                <a:spcPct val="100000"/>
              </a:lnSpc>
            </a:pPr>
            <a:r>
              <a:rPr lang="nl-NL" sz="2400" b="0" strike="noStrike" spc="-1">
                <a:solidFill>
                  <a:srgbClr val="000000"/>
                </a:solidFill>
                <a:latin typeface="Consolas"/>
                <a:ea typeface="DejaVu Sans"/>
              </a:rPr>
              <a:t>  geom_histogram(mapping = aes(x = dep_delay))</a:t>
            </a:r>
            <a:endParaRPr lang="nl-NL" sz="24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Histogram</a:t>
            </a:r>
            <a:endParaRPr lang="nl-NL" sz="4400" b="0" strike="noStrike" spc="-1">
              <a:latin typeface="Arial"/>
            </a:endParaRPr>
          </a:p>
        </p:txBody>
      </p:sp>
      <p:sp>
        <p:nvSpPr>
          <p:cNvPr id="132"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New question: why the strange distribution? What happens at the tail end?</a:t>
            </a:r>
            <a:endParaRPr lang="nl-NL" sz="28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Histogram</a:t>
            </a:r>
            <a:br/>
            <a:r>
              <a:rPr lang="nl-NL" sz="4400" b="0" strike="noStrike" spc="-1">
                <a:solidFill>
                  <a:srgbClr val="000000"/>
                </a:solidFill>
                <a:latin typeface="Calibri Light"/>
              </a:rPr>
              <a:t>(zoomed)</a:t>
            </a:r>
            <a:endParaRPr lang="nl-NL" sz="4400" b="0" strike="noStrike" spc="-1">
              <a:latin typeface="Arial"/>
            </a:endParaRPr>
          </a:p>
        </p:txBody>
      </p:sp>
      <p:pic>
        <p:nvPicPr>
          <p:cNvPr id="134" name="Content Placeholder 5"/>
          <p:cNvPicPr/>
          <p:nvPr/>
        </p:nvPicPr>
        <p:blipFill>
          <a:blip r:embed="rId2"/>
          <a:stretch/>
        </p:blipFill>
        <p:spPr>
          <a:xfrm>
            <a:off x="2634120" y="1828080"/>
            <a:ext cx="6922800" cy="4614840"/>
          </a:xfrm>
          <a:prstGeom prst="rect">
            <a:avLst/>
          </a:prstGeom>
          <a:ln>
            <a:noFill/>
          </a:ln>
        </p:spPr>
      </p:pic>
      <p:sp>
        <p:nvSpPr>
          <p:cNvPr id="135" name="CustomShape 2"/>
          <p:cNvSpPr/>
          <p:nvPr/>
        </p:nvSpPr>
        <p:spPr>
          <a:xfrm>
            <a:off x="3416400" y="490320"/>
            <a:ext cx="8318880" cy="1552680"/>
          </a:xfrm>
          <a:prstGeom prst="rect">
            <a:avLst/>
          </a:prstGeom>
          <a:solidFill>
            <a:schemeClr val="bg2"/>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2400" b="0" strike="noStrike" spc="-1">
                <a:solidFill>
                  <a:srgbClr val="000000"/>
                </a:solidFill>
                <a:latin typeface="Consolas"/>
                <a:ea typeface="DejaVu Sans"/>
              </a:rPr>
              <a:t>ggplot(data = flights) +</a:t>
            </a:r>
            <a:endParaRPr lang="nl-NL" sz="2400" b="0" strike="noStrike" spc="-1">
              <a:latin typeface="Arial"/>
            </a:endParaRPr>
          </a:p>
          <a:p>
            <a:pPr>
              <a:lnSpc>
                <a:spcPct val="100000"/>
              </a:lnSpc>
            </a:pPr>
            <a:r>
              <a:rPr lang="nl-NL" sz="2400" b="0" strike="noStrike" spc="-1">
                <a:solidFill>
                  <a:srgbClr val="000000"/>
                </a:solidFill>
                <a:latin typeface="Consolas"/>
                <a:ea typeface="DejaVu Sans"/>
              </a:rPr>
              <a:t>  geom_histogram(mapping = aes(x = dep_delay)) +</a:t>
            </a:r>
            <a:endParaRPr lang="nl-NL" sz="2400" b="0" strike="noStrike" spc="-1">
              <a:latin typeface="Arial"/>
            </a:endParaRPr>
          </a:p>
          <a:p>
            <a:pPr>
              <a:lnSpc>
                <a:spcPct val="100000"/>
              </a:lnSpc>
            </a:pPr>
            <a:r>
              <a:rPr lang="nl-NL" sz="2400" b="0" strike="noStrike" spc="-1">
                <a:solidFill>
                  <a:srgbClr val="000000"/>
                </a:solidFill>
                <a:latin typeface="Consolas"/>
                <a:ea typeface="DejaVu Sans"/>
              </a:rPr>
              <a:t>  coord_cartesian(ylim = c(0, 50))</a:t>
            </a:r>
            <a:r>
              <a:rPr lang="nl-NL" sz="1800" b="0" strike="noStrike" spc="-1">
                <a:solidFill>
                  <a:srgbClr val="000000"/>
                </a:solidFill>
                <a:latin typeface="Consolas"/>
                <a:ea typeface="DejaVu Sans"/>
              </a:rPr>
              <a:t> </a:t>
            </a:r>
            <a:endParaRPr lang="nl-NL" sz="1800" b="0" strike="noStrike" spc="-1">
              <a:latin typeface="Arial"/>
            </a:endParaRPr>
          </a:p>
        </p:txBody>
      </p:sp>
      <p:sp>
        <p:nvSpPr>
          <p:cNvPr id="136" name="CustomShape 3"/>
          <p:cNvSpPr/>
          <p:nvPr/>
        </p:nvSpPr>
        <p:spPr>
          <a:xfrm>
            <a:off x="8778240" y="5413680"/>
            <a:ext cx="614520" cy="587520"/>
          </a:xfrm>
          <a:prstGeom prst="ellipse">
            <a:avLst/>
          </a:prstGeom>
          <a:noFill/>
          <a:ln w="57240">
            <a:solidFill>
              <a:srgbClr val="C00000"/>
            </a:solidFill>
            <a:round/>
          </a:ln>
        </p:spPr>
        <p:style>
          <a:lnRef idx="2">
            <a:schemeClr val="accent1">
              <a:shade val="50000"/>
            </a:schemeClr>
          </a:lnRef>
          <a:fillRef idx="1">
            <a:schemeClr val="accent1"/>
          </a:fillRef>
          <a:effectRef idx="0">
            <a:schemeClr val="accent1"/>
          </a:effectRef>
          <a:fontRef idx="minor"/>
        </p:style>
      </p:sp>
      <p:sp>
        <p:nvSpPr>
          <p:cNvPr id="137" name="CustomShape 4"/>
          <p:cNvSpPr/>
          <p:nvPr/>
        </p:nvSpPr>
        <p:spPr>
          <a:xfrm>
            <a:off x="9438840" y="5523120"/>
            <a:ext cx="19713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nl-NL" sz="1800" b="0" strike="noStrike" spc="-1">
                <a:solidFill>
                  <a:srgbClr val="000000"/>
                </a:solidFill>
                <a:latin typeface="Calibri"/>
                <a:ea typeface="DejaVu Sans"/>
              </a:rPr>
              <a:t>That’s a long delay!</a:t>
            </a:r>
            <a:endParaRPr lang="nl-NL"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Assignments this week</a:t>
            </a:r>
            <a:endParaRPr lang="nl-NL" sz="4400" b="0" strike="noStrike" spc="-1">
              <a:latin typeface="Arial"/>
            </a:endParaRPr>
          </a:p>
        </p:txBody>
      </p:sp>
      <p:sp>
        <p:nvSpPr>
          <p:cNvPr id="8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Monday: Tidy data visualization with dplyr and ggplot</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Tuesday: Exploratory data analysis</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Thursday: either (a) resit for the test, or (b) assignment on advanced data visualization</a:t>
            </a:r>
            <a:endParaRPr lang="nl-NL" sz="2800" b="0" strike="noStrike" spc="-1">
              <a:latin typeface="Arial"/>
            </a:endParaRPr>
          </a:p>
          <a:p>
            <a:pPr>
              <a:lnSpc>
                <a:spcPct val="90000"/>
              </a:lnSpc>
              <a:spcBef>
                <a:spcPts val="1001"/>
              </a:spcBef>
            </a:pPr>
            <a:endParaRPr lang="nl-NL" sz="28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Histogram</a:t>
            </a:r>
            <a:endParaRPr lang="nl-NL" sz="4400" b="0" strike="noStrike" spc="-1">
              <a:latin typeface="Arial"/>
            </a:endParaRPr>
          </a:p>
        </p:txBody>
      </p:sp>
      <p:sp>
        <p:nvSpPr>
          <p:cNvPr id="139"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Most flights are approximately on time</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There are even some flights that depart early</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There are a few flights with more than 1000 minutes delay</a:t>
            </a:r>
            <a:endParaRPr lang="nl-NL" sz="28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Density</a:t>
            </a:r>
            <a:endParaRPr lang="nl-NL" sz="4400" b="0" strike="noStrike" spc="-1">
              <a:latin typeface="Arial"/>
            </a:endParaRPr>
          </a:p>
        </p:txBody>
      </p:sp>
      <p:sp>
        <p:nvSpPr>
          <p:cNvPr id="141"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X position: feature of interest</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Y position: density (statistical transformation, smoothed histogram)</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Geom: polygon / line</a:t>
            </a:r>
            <a:endParaRPr lang="nl-NL" sz="2800" b="0" strike="noStrike" spc="-1">
              <a:latin typeface="Arial"/>
            </a:endParaRPr>
          </a:p>
          <a:p>
            <a:pPr>
              <a:lnSpc>
                <a:spcPct val="90000"/>
              </a:lnSpc>
              <a:spcBef>
                <a:spcPts val="1001"/>
              </a:spcBef>
            </a:pP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For continuous features, e.g., airtime in minutes</a:t>
            </a:r>
            <a:endParaRPr lang="nl-NL" sz="2800" b="0" strike="noStrike" spc="-1">
              <a:latin typeface="Arial"/>
            </a:endParaRPr>
          </a:p>
          <a:p>
            <a:pPr>
              <a:lnSpc>
                <a:spcPct val="90000"/>
              </a:lnSpc>
              <a:spcBef>
                <a:spcPts val="1001"/>
              </a:spcBef>
            </a:pPr>
            <a:endParaRPr lang="nl-NL" sz="28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Density</a:t>
            </a:r>
            <a:endParaRPr lang="nl-NL" sz="4400" b="0" strike="noStrike" spc="-1">
              <a:latin typeface="Arial"/>
            </a:endParaRPr>
          </a:p>
        </p:txBody>
      </p:sp>
      <p:pic>
        <p:nvPicPr>
          <p:cNvPr id="143" name="Content Placeholder 5"/>
          <p:cNvPicPr/>
          <p:nvPr/>
        </p:nvPicPr>
        <p:blipFill>
          <a:blip r:embed="rId2"/>
          <a:stretch/>
        </p:blipFill>
        <p:spPr>
          <a:xfrm>
            <a:off x="2634120" y="1828080"/>
            <a:ext cx="6922800" cy="4614840"/>
          </a:xfrm>
          <a:prstGeom prst="rect">
            <a:avLst/>
          </a:prstGeom>
          <a:ln>
            <a:noFill/>
          </a:ln>
        </p:spPr>
      </p:pic>
      <p:sp>
        <p:nvSpPr>
          <p:cNvPr id="144" name="CustomShape 2"/>
          <p:cNvSpPr/>
          <p:nvPr/>
        </p:nvSpPr>
        <p:spPr>
          <a:xfrm>
            <a:off x="3416400" y="681120"/>
            <a:ext cx="7936560" cy="1186920"/>
          </a:xfrm>
          <a:prstGeom prst="rect">
            <a:avLst/>
          </a:prstGeom>
          <a:solidFill>
            <a:schemeClr val="bg2"/>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2400" b="0" strike="noStrike" spc="-1">
                <a:solidFill>
                  <a:srgbClr val="000000"/>
                </a:solidFill>
                <a:latin typeface="Consolas"/>
                <a:ea typeface="DejaVu Sans"/>
              </a:rPr>
              <a:t>ggplot(data = flights) +</a:t>
            </a:r>
            <a:endParaRPr lang="nl-NL" sz="2400" b="0" strike="noStrike" spc="-1">
              <a:latin typeface="Arial"/>
            </a:endParaRPr>
          </a:p>
          <a:p>
            <a:pPr>
              <a:lnSpc>
                <a:spcPct val="100000"/>
              </a:lnSpc>
            </a:pPr>
            <a:r>
              <a:rPr lang="nl-NL" sz="2400" b="0" strike="noStrike" spc="-1">
                <a:solidFill>
                  <a:srgbClr val="000000"/>
                </a:solidFill>
                <a:latin typeface="Consolas"/>
                <a:ea typeface="DejaVu Sans"/>
              </a:rPr>
              <a:t>  geom_density(mapping = aes(x = air_time))</a:t>
            </a:r>
            <a:endParaRPr lang="nl-NL" sz="24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Density</a:t>
            </a:r>
            <a:endParaRPr lang="nl-NL" sz="4400" b="0" strike="noStrike" spc="-1">
              <a:latin typeface="Arial"/>
            </a:endParaRPr>
          </a:p>
        </p:txBody>
      </p:sp>
      <p:sp>
        <p:nvSpPr>
          <p:cNvPr id="146"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Most flights from NY are under 200 minutes (3.3 hours)</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Few flights are between 200 and 250 minutes</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Quite some flights are between 250 and 400 minutes</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Some flights are over 600 minutes (weird bump? Remember!)</a:t>
            </a:r>
            <a:endParaRPr lang="nl-NL" sz="2800" b="0" strike="noStrike" spc="-1">
              <a:latin typeface="Arial"/>
            </a:endParaRPr>
          </a:p>
          <a:p>
            <a:pPr>
              <a:lnSpc>
                <a:spcPct val="90000"/>
              </a:lnSpc>
              <a:spcBef>
                <a:spcPts val="1001"/>
              </a:spcBef>
            </a:pP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Air times are not normally distributed! </a:t>
            </a:r>
            <a:endParaRPr lang="nl-NL" sz="2800" b="0" strike="noStrike" spc="-1">
              <a:latin typeface="Arial"/>
            </a:endParaRPr>
          </a:p>
          <a:p>
            <a:pPr>
              <a:lnSpc>
                <a:spcPct val="90000"/>
              </a:lnSpc>
              <a:spcBef>
                <a:spcPts val="1001"/>
              </a:spcBef>
            </a:pPr>
            <a:endParaRPr lang="nl-NL" sz="28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Visual EDA: two questions</a:t>
            </a:r>
            <a:endParaRPr lang="nl-NL" sz="4400" b="0" strike="noStrike" spc="-1">
              <a:latin typeface="Arial"/>
            </a:endParaRPr>
          </a:p>
        </p:txBody>
      </p:sp>
      <p:sp>
        <p:nvSpPr>
          <p:cNvPr id="14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BFBFBF"/>
              </a:buClr>
              <a:buFont typeface="Arial"/>
              <a:buChar char="•"/>
            </a:pPr>
            <a:r>
              <a:rPr lang="nl-NL" sz="2800" b="0" strike="noStrike" spc="-1">
                <a:solidFill>
                  <a:srgbClr val="BFBFBF"/>
                </a:solidFill>
                <a:latin typeface="Calibri"/>
              </a:rPr>
              <a:t>Variation: How are the features distributed? </a:t>
            </a:r>
            <a:endParaRPr lang="nl-NL" sz="2800" b="0" strike="noStrike" spc="-1">
              <a:latin typeface="Arial"/>
            </a:endParaRPr>
          </a:p>
          <a:p>
            <a:pPr marL="685800" lvl="1" indent="-227880">
              <a:lnSpc>
                <a:spcPct val="90000"/>
              </a:lnSpc>
              <a:spcBef>
                <a:spcPts val="499"/>
              </a:spcBef>
              <a:buClr>
                <a:srgbClr val="BFBFBF"/>
              </a:buClr>
              <a:buFont typeface="Arial"/>
              <a:buChar char="•"/>
            </a:pPr>
            <a:r>
              <a:rPr lang="nl-NL" sz="2400" b="0" strike="noStrike" spc="-1">
                <a:solidFill>
                  <a:srgbClr val="BFBFBF"/>
                </a:solidFill>
                <a:latin typeface="Calibri"/>
              </a:rPr>
              <a:t>Univariate</a:t>
            </a:r>
            <a:endParaRPr lang="nl-NL" sz="2400" b="0" strike="noStrike" spc="-1">
              <a:latin typeface="Arial"/>
            </a:endParaRPr>
          </a:p>
          <a:p>
            <a:pPr marL="685800" lvl="1" indent="-227880">
              <a:lnSpc>
                <a:spcPct val="90000"/>
              </a:lnSpc>
              <a:spcBef>
                <a:spcPts val="499"/>
              </a:spcBef>
              <a:buClr>
                <a:srgbClr val="BFBFBF"/>
              </a:buClr>
              <a:buFont typeface="Arial"/>
              <a:buChar char="•"/>
            </a:pPr>
            <a:r>
              <a:rPr lang="nl-NL" sz="2400" b="0" strike="noStrike" spc="-1">
                <a:solidFill>
                  <a:srgbClr val="BFBFBF"/>
                </a:solidFill>
                <a:latin typeface="Calibri"/>
              </a:rPr>
              <a:t>Specific: among people, among time, among flights</a:t>
            </a:r>
            <a:endParaRPr lang="nl-NL" sz="2400" b="0" strike="noStrike" spc="-1">
              <a:latin typeface="Arial"/>
            </a:endParaRPr>
          </a:p>
          <a:p>
            <a:pPr marL="685800" lvl="1" indent="-227880">
              <a:lnSpc>
                <a:spcPct val="90000"/>
              </a:lnSpc>
              <a:spcBef>
                <a:spcPts val="499"/>
              </a:spcBef>
              <a:buClr>
                <a:srgbClr val="BFBFBF"/>
              </a:buClr>
              <a:buFont typeface="Arial"/>
              <a:buChar char="•"/>
            </a:pPr>
            <a:r>
              <a:rPr lang="nl-NL" sz="2400" b="0" strike="noStrike" spc="-1">
                <a:solidFill>
                  <a:srgbClr val="BFBFBF"/>
                </a:solidFill>
                <a:latin typeface="Calibri"/>
              </a:rPr>
              <a:t>General: among the unit of measurement, among examples</a:t>
            </a:r>
            <a:endParaRPr lang="nl-NL" sz="2400" b="0" strike="noStrike" spc="-1">
              <a:latin typeface="Arial"/>
            </a:endParaRPr>
          </a:p>
          <a:p>
            <a:pPr marL="685800" lvl="1" indent="-227880">
              <a:lnSpc>
                <a:spcPct val="90000"/>
              </a:lnSpc>
              <a:spcBef>
                <a:spcPts val="499"/>
              </a:spcBef>
              <a:buClr>
                <a:srgbClr val="BFBFBF"/>
              </a:buClr>
              <a:buFont typeface="Arial"/>
              <a:buChar char="•"/>
            </a:pPr>
            <a:r>
              <a:rPr lang="nl-NL" sz="2400" b="0" strike="noStrike" spc="-1">
                <a:solidFill>
                  <a:srgbClr val="BFBFBF"/>
                </a:solidFill>
                <a:latin typeface="Calibri"/>
              </a:rPr>
              <a:t>In tabular data, generally one example/unit per row</a:t>
            </a:r>
            <a:endParaRPr lang="nl-NL" sz="2400" b="0" strike="noStrike" spc="-1">
              <a:latin typeface="Arial"/>
            </a:endParaRPr>
          </a:p>
          <a:p>
            <a:pPr>
              <a:lnSpc>
                <a:spcPct val="90000"/>
              </a:lnSpc>
              <a:spcBef>
                <a:spcPts val="1001"/>
              </a:spcBef>
            </a:pPr>
            <a:endParaRPr lang="nl-NL" sz="2400" b="0" strike="noStrike" spc="-1">
              <a:latin typeface="Arial"/>
            </a:endParaRPr>
          </a:p>
          <a:p>
            <a:pPr marL="228600" indent="-227880">
              <a:lnSpc>
                <a:spcPct val="90000"/>
              </a:lnSpc>
              <a:spcBef>
                <a:spcPts val="1001"/>
              </a:spcBef>
              <a:buClr>
                <a:srgbClr val="000000"/>
              </a:buClr>
              <a:buFont typeface="Arial"/>
              <a:buChar char="•"/>
            </a:pPr>
            <a:r>
              <a:rPr lang="nl-NL" sz="2800" b="1" strike="noStrike" spc="-1">
                <a:solidFill>
                  <a:srgbClr val="000000"/>
                </a:solidFill>
                <a:latin typeface="Calibri"/>
              </a:rPr>
              <a:t>Association: What type of covariation occurs in the data?</a:t>
            </a:r>
            <a:endParaRPr lang="nl-NL" sz="28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Which features covary? When A is high, B is high?</a:t>
            </a:r>
            <a:endParaRPr lang="nl-NL" sz="24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Multidimensional, multivariate.</a:t>
            </a:r>
            <a:endParaRPr lang="nl-NL" sz="2400" b="0" strike="noStrike" spc="-1">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Scatter plot</a:t>
            </a:r>
            <a:endParaRPr lang="nl-NL" sz="4400" b="0" strike="noStrike" spc="-1">
              <a:latin typeface="Arial"/>
            </a:endParaRPr>
          </a:p>
        </p:txBody>
      </p:sp>
      <p:sp>
        <p:nvSpPr>
          <p:cNvPr id="150"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X position: feature A of interest (in regression, generally predictor)</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Y position: feature B of interest (in regression, outcome)</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Geom: points/dots</a:t>
            </a:r>
            <a:endParaRPr lang="nl-NL" sz="2800" b="0" strike="noStrike" spc="-1">
              <a:latin typeface="Arial"/>
            </a:endParaRPr>
          </a:p>
          <a:p>
            <a:pPr>
              <a:lnSpc>
                <a:spcPct val="90000"/>
              </a:lnSpc>
              <a:spcBef>
                <a:spcPts val="1001"/>
              </a:spcBef>
            </a:pP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For continuous features, e.g., departure delay in minutes and arrival delay in minutes</a:t>
            </a:r>
            <a:endParaRPr lang="nl-NL" sz="2800" b="0" strike="noStrike" spc="-1">
              <a:latin typeface="Arial"/>
            </a:endParaRPr>
          </a:p>
          <a:p>
            <a:pPr>
              <a:lnSpc>
                <a:spcPct val="90000"/>
              </a:lnSpc>
              <a:spcBef>
                <a:spcPts val="1001"/>
              </a:spcBef>
            </a:pPr>
            <a:endParaRPr lang="nl-NL" sz="2800" b="0" strike="noStrike" spc="-1">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Scatter</a:t>
            </a:r>
            <a:br/>
            <a:r>
              <a:rPr lang="nl-NL" sz="4400" b="0" strike="noStrike" spc="-1">
                <a:solidFill>
                  <a:srgbClr val="000000"/>
                </a:solidFill>
                <a:latin typeface="Calibri Light"/>
              </a:rPr>
              <a:t>plot</a:t>
            </a:r>
            <a:endParaRPr lang="nl-NL" sz="4400" b="0" strike="noStrike" spc="-1">
              <a:latin typeface="Arial"/>
            </a:endParaRPr>
          </a:p>
        </p:txBody>
      </p:sp>
      <p:pic>
        <p:nvPicPr>
          <p:cNvPr id="152" name="Content Placeholder 5"/>
          <p:cNvPicPr/>
          <p:nvPr/>
        </p:nvPicPr>
        <p:blipFill>
          <a:blip r:embed="rId2"/>
          <a:stretch/>
        </p:blipFill>
        <p:spPr>
          <a:xfrm>
            <a:off x="2634120" y="1828080"/>
            <a:ext cx="6922800" cy="4614840"/>
          </a:xfrm>
          <a:prstGeom prst="rect">
            <a:avLst/>
          </a:prstGeom>
          <a:ln>
            <a:noFill/>
          </a:ln>
        </p:spPr>
      </p:pic>
      <p:sp>
        <p:nvSpPr>
          <p:cNvPr id="153" name="CustomShape 2"/>
          <p:cNvSpPr/>
          <p:nvPr/>
        </p:nvSpPr>
        <p:spPr>
          <a:xfrm>
            <a:off x="3175560" y="681120"/>
            <a:ext cx="8177760" cy="1186920"/>
          </a:xfrm>
          <a:prstGeom prst="rect">
            <a:avLst/>
          </a:prstGeom>
          <a:solidFill>
            <a:schemeClr val="bg2"/>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2400" b="0" strike="noStrike" spc="-1">
                <a:solidFill>
                  <a:srgbClr val="000000"/>
                </a:solidFill>
                <a:latin typeface="Consolas"/>
                <a:ea typeface="DejaVu Sans"/>
              </a:rPr>
              <a:t>ggplot(data = flights) +</a:t>
            </a:r>
            <a:endParaRPr lang="nl-NL" sz="2400" b="0" strike="noStrike" spc="-1">
              <a:latin typeface="Arial"/>
            </a:endParaRPr>
          </a:p>
          <a:p>
            <a:pPr>
              <a:lnSpc>
                <a:spcPct val="100000"/>
              </a:lnSpc>
            </a:pPr>
            <a:r>
              <a:rPr lang="nl-NL" sz="2400" b="0" strike="noStrike" spc="-1">
                <a:solidFill>
                  <a:srgbClr val="000000"/>
                </a:solidFill>
                <a:latin typeface="Consolas"/>
                <a:ea typeface="DejaVu Sans"/>
              </a:rPr>
              <a:t>  geom_point(aes(x = dep_delay, y = arr_delay))</a:t>
            </a:r>
            <a:endParaRPr lang="nl-NL" sz="24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Scatter plot</a:t>
            </a:r>
            <a:endParaRPr lang="nl-NL" sz="4400" b="0" strike="noStrike" spc="-1">
              <a:latin typeface="Arial"/>
            </a:endParaRPr>
          </a:p>
        </p:txBody>
      </p:sp>
      <p:sp>
        <p:nvSpPr>
          <p:cNvPr id="155"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Departure and arrival delay correlate strongly</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Arrival delay is generally higher than departure delay</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Only a few delays are above 500 minutes</a:t>
            </a:r>
            <a:endParaRPr lang="nl-NL" sz="2800" b="0" strike="noStrike" spc="-1">
              <a:latin typeface="Arial"/>
            </a:endParaRPr>
          </a:p>
          <a:p>
            <a:pPr>
              <a:lnSpc>
                <a:spcPct val="90000"/>
              </a:lnSpc>
              <a:spcBef>
                <a:spcPts val="1001"/>
              </a:spcBef>
            </a:pPr>
            <a:endParaRPr lang="nl-NL" sz="28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Solutions to overplotting</a:t>
            </a:r>
            <a:endParaRPr lang="nl-NL" sz="4400" b="0" strike="noStrike" spc="-1">
              <a:latin typeface="Arial"/>
            </a:endParaRPr>
          </a:p>
        </p:txBody>
      </p:sp>
      <p:sp>
        <p:nvSpPr>
          <p:cNvPr id="157"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Transparency (</a:t>
            </a:r>
            <a:r>
              <a:rPr lang="nl-NL" sz="2800" b="0" strike="noStrike" spc="-1">
                <a:solidFill>
                  <a:srgbClr val="000000"/>
                </a:solidFill>
                <a:latin typeface="Consolas"/>
              </a:rPr>
              <a:t>alpha</a:t>
            </a:r>
            <a:r>
              <a:rPr lang="nl-NL" sz="2800" b="0" strike="noStrike" spc="-1">
                <a:solidFill>
                  <a:srgbClr val="000000"/>
                </a:solidFill>
                <a:latin typeface="Calibri"/>
              </a:rPr>
              <a:t>) or binning (</a:t>
            </a:r>
            <a:r>
              <a:rPr lang="nl-NL" sz="2800" b="0" strike="noStrike" spc="-1">
                <a:solidFill>
                  <a:srgbClr val="000000"/>
                </a:solidFill>
                <a:latin typeface="Consolas"/>
              </a:rPr>
              <a:t>geom_bin2d</a:t>
            </a:r>
            <a:r>
              <a:rPr lang="nl-NL" sz="2800" b="0" strike="noStrike" spc="-1">
                <a:solidFill>
                  <a:srgbClr val="000000"/>
                </a:solidFill>
                <a:latin typeface="Calibri"/>
              </a:rPr>
              <a:t>)</a:t>
            </a:r>
            <a:endParaRPr lang="nl-NL" sz="2800" b="0" strike="noStrike" spc="-1">
              <a:latin typeface="Arial"/>
            </a:endParaRPr>
          </a:p>
        </p:txBody>
      </p:sp>
      <p:pic>
        <p:nvPicPr>
          <p:cNvPr id="158" name="Picture 4"/>
          <p:cNvPicPr/>
          <p:nvPr/>
        </p:nvPicPr>
        <p:blipFill>
          <a:blip r:embed="rId2"/>
          <a:stretch/>
        </p:blipFill>
        <p:spPr>
          <a:xfrm>
            <a:off x="5526360" y="2654280"/>
            <a:ext cx="5486040" cy="3656880"/>
          </a:xfrm>
          <a:prstGeom prst="rect">
            <a:avLst/>
          </a:prstGeom>
          <a:ln>
            <a:noFill/>
          </a:ln>
        </p:spPr>
      </p:pic>
      <p:pic>
        <p:nvPicPr>
          <p:cNvPr id="159" name="Picture 6"/>
          <p:cNvPicPr/>
          <p:nvPr/>
        </p:nvPicPr>
        <p:blipFill>
          <a:blip r:embed="rId3"/>
          <a:stretch/>
        </p:blipFill>
        <p:spPr>
          <a:xfrm>
            <a:off x="497520" y="2654280"/>
            <a:ext cx="5486040" cy="3656880"/>
          </a:xfrm>
          <a:prstGeom prst="rect">
            <a:avLst/>
          </a:prstGeom>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Box plot (Tukey)</a:t>
            </a:r>
            <a:endParaRPr lang="nl-NL" sz="4400" b="0" strike="noStrike" spc="-1">
              <a:latin typeface="Arial"/>
            </a:endParaRPr>
          </a:p>
        </p:txBody>
      </p:sp>
      <p:sp>
        <p:nvSpPr>
          <p:cNvPr id="161" name="CustomShape 2"/>
          <p:cNvSpPr/>
          <p:nvPr/>
        </p:nvSpPr>
        <p:spPr>
          <a:xfrm>
            <a:off x="838080" y="1825560"/>
            <a:ext cx="10514880" cy="48768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228600" indent="-227880">
              <a:lnSpc>
                <a:spcPct val="90000"/>
              </a:lnSpc>
              <a:spcBef>
                <a:spcPts val="1001"/>
              </a:spcBef>
              <a:buClr>
                <a:srgbClr val="000000"/>
              </a:buClr>
              <a:buFont typeface="Arial"/>
              <a:buChar char="•"/>
            </a:pPr>
            <a:r>
              <a:rPr lang="nl-NL" sz="2800" b="0" strike="noStrike" spc="-1" dirty="0">
                <a:solidFill>
                  <a:srgbClr val="000000"/>
                </a:solidFill>
                <a:latin typeface="Calibri"/>
              </a:rPr>
              <a:t>X </a:t>
            </a:r>
            <a:r>
              <a:rPr lang="nl-NL" sz="2800" b="0" strike="noStrike" spc="-1" dirty="0" err="1">
                <a:solidFill>
                  <a:srgbClr val="000000"/>
                </a:solidFill>
                <a:latin typeface="Calibri"/>
              </a:rPr>
              <a:t>position</a:t>
            </a:r>
            <a:r>
              <a:rPr lang="nl-NL" sz="2800" b="0" strike="noStrike" spc="-1" dirty="0">
                <a:solidFill>
                  <a:srgbClr val="000000"/>
                </a:solidFill>
                <a:latin typeface="Calibri"/>
              </a:rPr>
              <a:t>: feature A of interest</a:t>
            </a: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a:solidFill>
                  <a:srgbClr val="000000"/>
                </a:solidFill>
                <a:latin typeface="Calibri"/>
              </a:rPr>
              <a:t>Y </a:t>
            </a:r>
            <a:r>
              <a:rPr lang="nl-NL" sz="2800" b="0" strike="noStrike" spc="-1" dirty="0" err="1">
                <a:solidFill>
                  <a:srgbClr val="000000"/>
                </a:solidFill>
                <a:latin typeface="Calibri"/>
              </a:rPr>
              <a:t>position</a:t>
            </a:r>
            <a:r>
              <a:rPr lang="nl-NL" sz="2800" b="0" strike="noStrike" spc="-1" dirty="0">
                <a:solidFill>
                  <a:srgbClr val="000000"/>
                </a:solidFill>
                <a:latin typeface="Calibri"/>
              </a:rPr>
              <a:t>: feature B of interest</a:t>
            </a: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err="1">
                <a:solidFill>
                  <a:srgbClr val="000000"/>
                </a:solidFill>
                <a:latin typeface="Calibri"/>
              </a:rPr>
              <a:t>Geom</a:t>
            </a:r>
            <a:r>
              <a:rPr lang="nl-NL" sz="2800" b="0" strike="noStrike" spc="-1" dirty="0">
                <a:solidFill>
                  <a:srgbClr val="000000"/>
                </a:solidFill>
                <a:latin typeface="Calibri"/>
              </a:rPr>
              <a:t>: </a:t>
            </a:r>
            <a:r>
              <a:rPr lang="nl-NL" sz="2800" b="0" strike="noStrike" spc="-1" dirty="0" err="1">
                <a:solidFill>
                  <a:srgbClr val="000000"/>
                </a:solidFill>
                <a:latin typeface="Calibri"/>
              </a:rPr>
              <a:t>rectangles</a:t>
            </a:r>
            <a:r>
              <a:rPr lang="nl-NL" sz="2800" b="0" strike="noStrike" spc="-1" dirty="0">
                <a:solidFill>
                  <a:srgbClr val="000000"/>
                </a:solidFill>
                <a:latin typeface="Calibri"/>
              </a:rPr>
              <a:t> </a:t>
            </a:r>
            <a:r>
              <a:rPr lang="nl-NL" sz="2800" b="0" strike="noStrike" spc="-1" dirty="0" err="1">
                <a:solidFill>
                  <a:srgbClr val="000000"/>
                </a:solidFill>
                <a:latin typeface="Calibri"/>
              </a:rPr>
              <a:t>for</a:t>
            </a:r>
            <a:r>
              <a:rPr lang="nl-NL" sz="2800" b="0" strike="noStrike" spc="-1" dirty="0">
                <a:solidFill>
                  <a:srgbClr val="000000"/>
                </a:solidFill>
                <a:latin typeface="Calibri"/>
              </a:rPr>
              <a:t> box, </a:t>
            </a:r>
            <a:r>
              <a:rPr lang="nl-NL" sz="2800" b="0" strike="noStrike" spc="-1" dirty="0" err="1">
                <a:solidFill>
                  <a:srgbClr val="000000"/>
                </a:solidFill>
                <a:latin typeface="Calibri"/>
              </a:rPr>
              <a:t>lines</a:t>
            </a:r>
            <a:r>
              <a:rPr lang="nl-NL" sz="2800" b="0" strike="noStrike" spc="-1" dirty="0">
                <a:solidFill>
                  <a:srgbClr val="000000"/>
                </a:solidFill>
                <a:latin typeface="Calibri"/>
              </a:rPr>
              <a:t> (</a:t>
            </a:r>
            <a:r>
              <a:rPr lang="nl-NL" sz="2800" b="0" strike="noStrike" spc="-1" dirty="0" err="1">
                <a:solidFill>
                  <a:srgbClr val="000000"/>
                </a:solidFill>
                <a:latin typeface="Calibri"/>
              </a:rPr>
              <a:t>whiskers</a:t>
            </a:r>
            <a:r>
              <a:rPr lang="nl-NL" sz="2800" b="0" strike="noStrike" spc="-1" dirty="0">
                <a:solidFill>
                  <a:srgbClr val="000000"/>
                </a:solidFill>
                <a:latin typeface="Calibri"/>
              </a:rPr>
              <a:t>), points </a:t>
            </a:r>
            <a:r>
              <a:rPr lang="nl-NL" sz="2800" b="0" strike="noStrike" spc="-1" dirty="0" err="1">
                <a:solidFill>
                  <a:srgbClr val="000000"/>
                </a:solidFill>
                <a:latin typeface="Calibri"/>
              </a:rPr>
              <a:t>for</a:t>
            </a:r>
            <a:r>
              <a:rPr lang="nl-NL" sz="2800" b="0" strike="noStrike" spc="-1" dirty="0">
                <a:solidFill>
                  <a:srgbClr val="000000"/>
                </a:solidFill>
                <a:latin typeface="Calibri"/>
              </a:rPr>
              <a:t> </a:t>
            </a:r>
            <a:r>
              <a:rPr lang="nl-NL" sz="2800" b="0" strike="noStrike" spc="-1" dirty="0" err="1">
                <a:solidFill>
                  <a:srgbClr val="000000"/>
                </a:solidFill>
                <a:latin typeface="Calibri"/>
              </a:rPr>
              <a:t>outliers</a:t>
            </a:r>
            <a:endParaRPr lang="nl-NL" sz="2800" b="0" strike="noStrike" spc="-1" dirty="0">
              <a:latin typeface="Arial"/>
            </a:endParaRPr>
          </a:p>
          <a:p>
            <a:pPr>
              <a:lnSpc>
                <a:spcPct val="90000"/>
              </a:lnSpc>
              <a:spcBef>
                <a:spcPts val="1001"/>
              </a:spcBef>
            </a:pP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a:solidFill>
                  <a:srgbClr val="000000"/>
                </a:solidFill>
                <a:latin typeface="Calibri"/>
              </a:rPr>
              <a:t>Statistical </a:t>
            </a:r>
            <a:r>
              <a:rPr lang="nl-NL" sz="2800" b="0" strike="noStrike" spc="-1" dirty="0" err="1">
                <a:solidFill>
                  <a:srgbClr val="000000"/>
                </a:solidFill>
                <a:latin typeface="Calibri"/>
              </a:rPr>
              <a:t>transformations</a:t>
            </a:r>
            <a:r>
              <a:rPr lang="nl-NL" sz="2800" b="0" strike="noStrike" spc="-1" dirty="0">
                <a:solidFill>
                  <a:srgbClr val="000000"/>
                </a:solidFill>
                <a:latin typeface="Calibri"/>
              </a:rPr>
              <a:t>:</a:t>
            </a:r>
          </a:p>
          <a:p>
            <a:pPr marL="228600" indent="-227880">
              <a:lnSpc>
                <a:spcPct val="90000"/>
              </a:lnSpc>
              <a:spcBef>
                <a:spcPts val="1001"/>
              </a:spcBef>
              <a:buClr>
                <a:srgbClr val="000000"/>
              </a:buClr>
              <a:buFont typeface="Arial"/>
              <a:buChar char="•"/>
            </a:pPr>
            <a:r>
              <a:rPr lang="nl-NL" sz="2800" b="0" strike="noStrike" spc="-1" dirty="0" err="1">
                <a:solidFill>
                  <a:srgbClr val="000000"/>
                </a:solidFill>
                <a:latin typeface="Calibri"/>
              </a:rPr>
              <a:t>median</a:t>
            </a:r>
            <a:r>
              <a:rPr lang="nl-NL" sz="2800" b="0" strike="noStrike" spc="-1" dirty="0">
                <a:solidFill>
                  <a:srgbClr val="000000"/>
                </a:solidFill>
                <a:latin typeface="Calibri"/>
              </a:rPr>
              <a:t>, 25% </a:t>
            </a:r>
            <a:r>
              <a:rPr lang="nl-NL" sz="2800" b="0" strike="noStrike" spc="-1" dirty="0" err="1">
                <a:solidFill>
                  <a:srgbClr val="000000"/>
                </a:solidFill>
                <a:latin typeface="Calibri"/>
              </a:rPr>
              <a:t>and</a:t>
            </a:r>
            <a:r>
              <a:rPr lang="nl-NL" sz="2800" b="0" strike="noStrike" spc="-1" dirty="0">
                <a:solidFill>
                  <a:srgbClr val="000000"/>
                </a:solidFill>
                <a:latin typeface="Calibri"/>
              </a:rPr>
              <a:t> 75% </a:t>
            </a:r>
            <a:r>
              <a:rPr lang="nl-NL" sz="2800" b="0" strike="noStrike" spc="-1" dirty="0" err="1">
                <a:solidFill>
                  <a:srgbClr val="000000"/>
                </a:solidFill>
                <a:latin typeface="Calibri"/>
              </a:rPr>
              <a:t>percentile</a:t>
            </a:r>
            <a:r>
              <a:rPr lang="nl-NL" sz="2800" b="0" strike="noStrike" spc="-1" dirty="0">
                <a:solidFill>
                  <a:srgbClr val="000000"/>
                </a:solidFill>
                <a:latin typeface="Calibri"/>
              </a:rPr>
              <a:t> </a:t>
            </a:r>
            <a:endParaRPr lang="nl-NL" sz="2800" spc="-1" dirty="0">
              <a:solidFill>
                <a:srgbClr val="000000"/>
              </a:solidFill>
              <a:latin typeface="Calibri"/>
            </a:endParaRPr>
          </a:p>
          <a:p>
            <a:pPr marL="720">
              <a:lnSpc>
                <a:spcPct val="90000"/>
              </a:lnSpc>
              <a:spcBef>
                <a:spcPts val="1001"/>
              </a:spcBef>
              <a:buClr>
                <a:srgbClr val="000000"/>
              </a:buClr>
            </a:pPr>
            <a:r>
              <a:rPr lang="nl-NL" sz="2800" b="0" strike="noStrike" spc="-1" dirty="0">
                <a:solidFill>
                  <a:srgbClr val="000000"/>
                </a:solidFill>
                <a:latin typeface="Calibri"/>
              </a:rPr>
              <a:t>	(</a:t>
            </a:r>
            <a:r>
              <a:rPr lang="nl-NL" sz="2800" b="1" strike="noStrike" spc="-1" dirty="0" err="1">
                <a:solidFill>
                  <a:srgbClr val="000000"/>
                </a:solidFill>
                <a:latin typeface="Calibri"/>
              </a:rPr>
              <a:t>i</a:t>
            </a:r>
            <a:r>
              <a:rPr lang="nl-NL" sz="2800" b="0" strike="noStrike" spc="-1" dirty="0" err="1">
                <a:solidFill>
                  <a:srgbClr val="000000"/>
                </a:solidFill>
                <a:latin typeface="Calibri"/>
              </a:rPr>
              <a:t>nter</a:t>
            </a:r>
            <a:r>
              <a:rPr lang="nl-NL" sz="2800" b="0" strike="noStrike" spc="-1" dirty="0">
                <a:solidFill>
                  <a:srgbClr val="000000"/>
                </a:solidFill>
                <a:latin typeface="Calibri"/>
              </a:rPr>
              <a:t> </a:t>
            </a:r>
            <a:r>
              <a:rPr lang="nl-NL" sz="2800" b="1" strike="noStrike" spc="-1" dirty="0" err="1">
                <a:solidFill>
                  <a:srgbClr val="000000"/>
                </a:solidFill>
                <a:latin typeface="Calibri"/>
              </a:rPr>
              <a:t>q</a:t>
            </a:r>
            <a:r>
              <a:rPr lang="nl-NL" sz="2800" b="0" strike="noStrike" spc="-1" dirty="0" err="1">
                <a:solidFill>
                  <a:srgbClr val="000000"/>
                </a:solidFill>
                <a:latin typeface="Calibri"/>
              </a:rPr>
              <a:t>uartile</a:t>
            </a:r>
            <a:r>
              <a:rPr lang="nl-NL" sz="2800" b="0" strike="noStrike" spc="-1" dirty="0">
                <a:solidFill>
                  <a:srgbClr val="000000"/>
                </a:solidFill>
                <a:latin typeface="Calibri"/>
              </a:rPr>
              <a:t> </a:t>
            </a:r>
            <a:r>
              <a:rPr lang="nl-NL" sz="2800" b="1" strike="noStrike" spc="-1" dirty="0">
                <a:solidFill>
                  <a:srgbClr val="000000"/>
                </a:solidFill>
                <a:latin typeface="Calibri"/>
              </a:rPr>
              <a:t>r</a:t>
            </a:r>
            <a:r>
              <a:rPr lang="nl-NL" sz="2800" b="0" strike="noStrike" spc="-1" dirty="0">
                <a:solidFill>
                  <a:srgbClr val="000000"/>
                </a:solidFill>
                <a:latin typeface="Calibri"/>
              </a:rPr>
              <a:t>ange, IQR), </a:t>
            </a:r>
          </a:p>
          <a:p>
            <a:pPr marL="720">
              <a:lnSpc>
                <a:spcPct val="90000"/>
              </a:lnSpc>
              <a:spcBef>
                <a:spcPts val="1001"/>
              </a:spcBef>
              <a:buClr>
                <a:srgbClr val="000000"/>
              </a:buClr>
            </a:pPr>
            <a:r>
              <a:rPr lang="nl-NL" sz="2800" b="0" strike="noStrike" spc="-1" dirty="0">
                <a:solidFill>
                  <a:srgbClr val="000000"/>
                </a:solidFill>
                <a:latin typeface="Calibri"/>
              </a:rPr>
              <a:t>	1.5</a:t>
            </a:r>
            <a:r>
              <a:rPr lang="en-IE" sz="2800" dirty="0"/>
              <a:t>×</a:t>
            </a:r>
            <a:r>
              <a:rPr lang="nl-NL" sz="2800" b="0" strike="noStrike" spc="-1" dirty="0">
                <a:solidFill>
                  <a:srgbClr val="000000"/>
                </a:solidFill>
                <a:latin typeface="Calibri"/>
              </a:rPr>
              <a:t>IQR </a:t>
            </a:r>
            <a:r>
              <a:rPr lang="nl-NL" sz="2800" b="0" strike="noStrike" spc="-1" dirty="0" err="1">
                <a:solidFill>
                  <a:srgbClr val="000000"/>
                </a:solidFill>
                <a:latin typeface="Calibri"/>
              </a:rPr>
              <a:t>for</a:t>
            </a:r>
            <a:r>
              <a:rPr lang="nl-NL" sz="2800" b="0" strike="noStrike" spc="-1" dirty="0">
                <a:solidFill>
                  <a:srgbClr val="000000"/>
                </a:solidFill>
                <a:latin typeface="Calibri"/>
              </a:rPr>
              <a:t> “</a:t>
            </a:r>
            <a:r>
              <a:rPr lang="nl-NL" sz="2800" b="0" strike="noStrike" spc="-1" dirty="0" err="1">
                <a:solidFill>
                  <a:srgbClr val="000000"/>
                </a:solidFill>
                <a:latin typeface="Calibri"/>
              </a:rPr>
              <a:t>whiskers</a:t>
            </a:r>
            <a:r>
              <a:rPr lang="nl-NL" sz="2800" b="0" strike="noStrike" spc="-1" dirty="0">
                <a:solidFill>
                  <a:srgbClr val="000000"/>
                </a:solidFill>
                <a:latin typeface="Calibri"/>
              </a:rPr>
              <a:t>”</a:t>
            </a:r>
            <a:endParaRPr lang="nl-NL" sz="2800" b="0" strike="noStrike" spc="-1" dirty="0">
              <a:latin typeface="Arial"/>
            </a:endParaRPr>
          </a:p>
          <a:p>
            <a:pPr marL="720">
              <a:lnSpc>
                <a:spcPct val="90000"/>
              </a:lnSpc>
              <a:spcBef>
                <a:spcPts val="1001"/>
              </a:spcBef>
              <a:buClr>
                <a:srgbClr val="000000"/>
              </a:buClr>
            </a:pPr>
            <a:endParaRPr lang="nl-NL" sz="2800" b="0" strike="noStrike" spc="-1" dirty="0">
              <a:solidFill>
                <a:srgbClr val="000000"/>
              </a:solidFill>
              <a:latin typeface="Calibri"/>
            </a:endParaRPr>
          </a:p>
          <a:p>
            <a:pPr marL="228600" indent="-227880">
              <a:lnSpc>
                <a:spcPct val="90000"/>
              </a:lnSpc>
              <a:spcBef>
                <a:spcPts val="1001"/>
              </a:spcBef>
              <a:buClr>
                <a:srgbClr val="000000"/>
              </a:buClr>
              <a:buFont typeface="Arial"/>
              <a:buChar char="•"/>
            </a:pPr>
            <a:r>
              <a:rPr lang="nl-NL" sz="2800" b="0" strike="noStrike" spc="-1" dirty="0" err="1">
                <a:solidFill>
                  <a:srgbClr val="000000"/>
                </a:solidFill>
                <a:latin typeface="Calibri"/>
              </a:rPr>
              <a:t>Continuous</a:t>
            </a:r>
            <a:r>
              <a:rPr lang="nl-NL" sz="2800" b="0" strike="noStrike" spc="-1" dirty="0">
                <a:solidFill>
                  <a:srgbClr val="000000"/>
                </a:solidFill>
                <a:latin typeface="Calibri"/>
              </a:rPr>
              <a:t> vs. </a:t>
            </a:r>
            <a:r>
              <a:rPr lang="nl-NL" sz="2800" b="0" strike="noStrike" spc="-1" dirty="0" err="1">
                <a:solidFill>
                  <a:srgbClr val="000000"/>
                </a:solidFill>
                <a:latin typeface="Calibri"/>
              </a:rPr>
              <a:t>categorical</a:t>
            </a:r>
            <a:r>
              <a:rPr lang="nl-NL" sz="2800" b="0" strike="noStrike" spc="-1" dirty="0">
                <a:solidFill>
                  <a:srgbClr val="000000"/>
                </a:solidFill>
                <a:latin typeface="Calibri"/>
              </a:rPr>
              <a:t>, e.g., </a:t>
            </a:r>
            <a:r>
              <a:rPr lang="nl-NL" sz="2800" b="0" strike="noStrike" spc="-1" dirty="0" err="1">
                <a:solidFill>
                  <a:srgbClr val="000000"/>
                </a:solidFill>
                <a:latin typeface="Calibri"/>
              </a:rPr>
              <a:t>origin</a:t>
            </a:r>
            <a:r>
              <a:rPr lang="nl-NL" sz="2800" b="0" strike="noStrike" spc="-1" dirty="0">
                <a:solidFill>
                  <a:srgbClr val="000000"/>
                </a:solidFill>
                <a:latin typeface="Calibri"/>
              </a:rPr>
              <a:t> </a:t>
            </a:r>
            <a:r>
              <a:rPr lang="nl-NL" sz="2800" b="0" strike="noStrike" spc="-1" dirty="0" err="1">
                <a:solidFill>
                  <a:srgbClr val="000000"/>
                </a:solidFill>
                <a:latin typeface="Calibri"/>
              </a:rPr>
              <a:t>and</a:t>
            </a:r>
            <a:r>
              <a:rPr lang="nl-NL" sz="2800" b="0" strike="noStrike" spc="-1" dirty="0">
                <a:solidFill>
                  <a:srgbClr val="000000"/>
                </a:solidFill>
                <a:latin typeface="Calibri"/>
              </a:rPr>
              <a:t> </a:t>
            </a:r>
            <a:r>
              <a:rPr lang="nl-NL" sz="2800" b="0" strike="noStrike" spc="-1" dirty="0" err="1">
                <a:solidFill>
                  <a:srgbClr val="000000"/>
                </a:solidFill>
                <a:latin typeface="Calibri"/>
              </a:rPr>
              <a:t>airtime</a:t>
            </a:r>
            <a:endParaRPr lang="nl-NL" sz="2800" b="0" strike="noStrike" spc="-1" dirty="0">
              <a:latin typeface="Arial"/>
            </a:endParaRPr>
          </a:p>
        </p:txBody>
      </p:sp>
      <p:pic>
        <p:nvPicPr>
          <p:cNvPr id="2" name="Picture 1">
            <a:extLst>
              <a:ext uri="{FF2B5EF4-FFF2-40B4-BE49-F238E27FC236}">
                <a16:creationId xmlns:a16="http://schemas.microsoft.com/office/drawing/2014/main" id="{F7957803-28EA-C245-A482-926CDB37DB1D}"/>
              </a:ext>
            </a:extLst>
          </p:cNvPr>
          <p:cNvPicPr>
            <a:picLocks noChangeAspect="1"/>
          </p:cNvPicPr>
          <p:nvPr/>
        </p:nvPicPr>
        <p:blipFill>
          <a:blip r:embed="rId2"/>
          <a:stretch>
            <a:fillRect/>
          </a:stretch>
        </p:blipFill>
        <p:spPr>
          <a:xfrm>
            <a:off x="6168272" y="0"/>
            <a:ext cx="5901179" cy="23769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5ED5-9E04-524B-86C8-5E7AB71E660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95512F75-2032-4245-9287-1CE5AF61812D}"/>
              </a:ext>
            </a:extLst>
          </p:cNvPr>
          <p:cNvSpPr>
            <a:spLocks noGrp="1"/>
          </p:cNvSpPr>
          <p:nvPr>
            <p:ph type="subTitle"/>
          </p:nvPr>
        </p:nvSpPr>
        <p:spPr>
          <a:xfrm>
            <a:off x="609480" y="3288461"/>
            <a:ext cx="10972440" cy="609398"/>
          </a:xfrm>
        </p:spPr>
        <p:txBody>
          <a:bodyPr/>
          <a:lstStyle/>
          <a:p>
            <a:pPr marL="0" indent="0">
              <a:buNone/>
            </a:pPr>
            <a:r>
              <a:rPr lang="en-US" sz="4400" dirty="0"/>
              <a:t>Exploratory vs. confirmatory</a:t>
            </a:r>
          </a:p>
        </p:txBody>
      </p:sp>
    </p:spTree>
    <p:extLst>
      <p:ext uri="{BB962C8B-B14F-4D97-AF65-F5344CB8AC3E}">
        <p14:creationId xmlns:p14="http://schemas.microsoft.com/office/powerpoint/2010/main" val="3941395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Box plot</a:t>
            </a:r>
            <a:endParaRPr lang="nl-NL" sz="4400" b="0" strike="noStrike" spc="-1">
              <a:latin typeface="Arial"/>
            </a:endParaRPr>
          </a:p>
        </p:txBody>
      </p:sp>
      <p:pic>
        <p:nvPicPr>
          <p:cNvPr id="163" name="Content Placeholder 5"/>
          <p:cNvPicPr/>
          <p:nvPr/>
        </p:nvPicPr>
        <p:blipFill>
          <a:blip r:embed="rId2"/>
          <a:stretch/>
        </p:blipFill>
        <p:spPr>
          <a:xfrm>
            <a:off x="3788280" y="1828080"/>
            <a:ext cx="4614840" cy="4614840"/>
          </a:xfrm>
          <a:prstGeom prst="rect">
            <a:avLst/>
          </a:prstGeom>
          <a:ln>
            <a:noFill/>
          </a:ln>
        </p:spPr>
      </p:pic>
      <p:sp>
        <p:nvSpPr>
          <p:cNvPr id="164" name="CustomShape 2"/>
          <p:cNvSpPr/>
          <p:nvPr/>
        </p:nvSpPr>
        <p:spPr>
          <a:xfrm>
            <a:off x="3424680" y="681120"/>
            <a:ext cx="7928280" cy="1186920"/>
          </a:xfrm>
          <a:prstGeom prst="rect">
            <a:avLst/>
          </a:prstGeom>
          <a:solidFill>
            <a:schemeClr val="bg2"/>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nl-NL" sz="2400" b="0" strike="noStrike" spc="-1">
                <a:solidFill>
                  <a:srgbClr val="000000"/>
                </a:solidFill>
                <a:latin typeface="Consolas"/>
                <a:ea typeface="DejaVu Sans"/>
              </a:rPr>
              <a:t>ggplot(data = flights) +</a:t>
            </a:r>
            <a:endParaRPr lang="nl-NL" sz="2400" b="0" strike="noStrike" spc="-1">
              <a:latin typeface="Arial"/>
            </a:endParaRPr>
          </a:p>
          <a:p>
            <a:pPr>
              <a:lnSpc>
                <a:spcPct val="100000"/>
              </a:lnSpc>
            </a:pPr>
            <a:r>
              <a:rPr lang="nl-NL" sz="2400" b="0" strike="noStrike" spc="-1">
                <a:solidFill>
                  <a:srgbClr val="000000"/>
                </a:solidFill>
                <a:latin typeface="Consolas"/>
                <a:ea typeface="DejaVu Sans"/>
              </a:rPr>
              <a:t>  geom_boxplot(aes(x = origin, y = air_time))</a:t>
            </a:r>
            <a:endParaRPr lang="nl-NL" sz="2400" b="0" strike="noStrike" spc="-1">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Box plot</a:t>
            </a:r>
            <a:endParaRPr lang="nl-NL" sz="4400" b="0" strike="noStrike" spc="-1">
              <a:latin typeface="Arial"/>
            </a:endParaRPr>
          </a:p>
        </p:txBody>
      </p:sp>
      <p:sp>
        <p:nvSpPr>
          <p:cNvPr id="166"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Flights from LGA do not have the &gt;600 minute bump</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Flights from JFK take longest, on average (median)</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Flight times from JFK have largest IQR</a:t>
            </a:r>
            <a:endParaRPr lang="nl-NL" sz="2800" b="0" strike="noStrike" spc="-1">
              <a:latin typeface="Arial"/>
            </a:endParaRPr>
          </a:p>
          <a:p>
            <a:pPr>
              <a:lnSpc>
                <a:spcPct val="90000"/>
              </a:lnSpc>
              <a:spcBef>
                <a:spcPts val="1001"/>
              </a:spcBef>
            </a:pPr>
            <a:endParaRPr lang="nl-NL" sz="2800" b="0" strike="noStrike" spc="-1">
              <a:latin typeface="Arial"/>
            </a:endParaRPr>
          </a:p>
          <a:p>
            <a:pPr>
              <a:lnSpc>
                <a:spcPct val="90000"/>
              </a:lnSpc>
              <a:spcBef>
                <a:spcPts val="1001"/>
              </a:spcBef>
            </a:pP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Let’s look at destination rather than origin?</a:t>
            </a:r>
            <a:endParaRPr lang="nl-NL" sz="28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272880" y="257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8500" lnSpcReduction="20000"/>
          </a:bodyPr>
          <a:lstStyle/>
          <a:p>
            <a:pPr>
              <a:lnSpc>
                <a:spcPct val="90000"/>
              </a:lnSpc>
            </a:pPr>
            <a:r>
              <a:rPr lang="nl-NL" sz="4400" b="0" strike="noStrike" spc="-1">
                <a:solidFill>
                  <a:srgbClr val="000000"/>
                </a:solidFill>
                <a:latin typeface="Calibri Light"/>
              </a:rPr>
              <a:t>Box plot </a:t>
            </a:r>
            <a:br/>
            <a:r>
              <a:rPr lang="nl-NL" sz="4400" b="0" strike="noStrike" spc="-1">
                <a:solidFill>
                  <a:srgbClr val="000000"/>
                </a:solidFill>
                <a:latin typeface="Calibri Light"/>
              </a:rPr>
              <a:t>by </a:t>
            </a:r>
            <a:br/>
            <a:r>
              <a:rPr lang="nl-NL" sz="4400" b="0" strike="noStrike" spc="-1">
                <a:solidFill>
                  <a:srgbClr val="000000"/>
                </a:solidFill>
                <a:latin typeface="Calibri Light"/>
              </a:rPr>
              <a:t>destination</a:t>
            </a:r>
            <a:endParaRPr lang="nl-NL" sz="4400" b="0" strike="noStrike" spc="-1">
              <a:latin typeface="Arial"/>
            </a:endParaRPr>
          </a:p>
        </p:txBody>
      </p:sp>
      <p:pic>
        <p:nvPicPr>
          <p:cNvPr id="168" name="Content Placeholder 4"/>
          <p:cNvPicPr/>
          <p:nvPr/>
        </p:nvPicPr>
        <p:blipFill>
          <a:blip r:embed="rId2"/>
          <a:stretch/>
        </p:blipFill>
        <p:spPr>
          <a:xfrm>
            <a:off x="2860200" y="128880"/>
            <a:ext cx="9239760" cy="6599520"/>
          </a:xfrm>
          <a:prstGeom prst="rect">
            <a:avLst/>
          </a:prstGeom>
          <a:ln>
            <a:noFill/>
          </a:ln>
        </p:spPr>
      </p:pic>
      <p:sp>
        <p:nvSpPr>
          <p:cNvPr id="169" name="CustomShape 2"/>
          <p:cNvSpPr/>
          <p:nvPr/>
        </p:nvSpPr>
        <p:spPr>
          <a:xfrm>
            <a:off x="9908640" y="3734280"/>
            <a:ext cx="1844640" cy="587520"/>
          </a:xfrm>
          <a:prstGeom prst="ellipse">
            <a:avLst/>
          </a:prstGeom>
          <a:noFill/>
          <a:ln w="57240">
            <a:solidFill>
              <a:srgbClr val="C00000"/>
            </a:solidFill>
            <a:round/>
          </a:ln>
        </p:spPr>
        <p:style>
          <a:lnRef idx="2">
            <a:schemeClr val="accent1">
              <a:shade val="50000"/>
            </a:schemeClr>
          </a:lnRef>
          <a:fillRef idx="1">
            <a:schemeClr val="accent1"/>
          </a:fillRef>
          <a:effectRef idx="0">
            <a:schemeClr val="accent1"/>
          </a:effectRef>
          <a:fontRef idx="minor"/>
        </p:style>
      </p:sp>
      <p:sp>
        <p:nvSpPr>
          <p:cNvPr id="170" name="CustomShape 3"/>
          <p:cNvSpPr/>
          <p:nvPr/>
        </p:nvSpPr>
        <p:spPr>
          <a:xfrm>
            <a:off x="9816120" y="2770920"/>
            <a:ext cx="193932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nl-NL" sz="1800" b="0" strike="noStrike" spc="-1">
                <a:solidFill>
                  <a:srgbClr val="000000"/>
                </a:solidFill>
                <a:latin typeface="Calibri"/>
                <a:ea typeface="DejaVu Sans"/>
              </a:rPr>
              <a:t>Our &gt;600min </a:t>
            </a:r>
            <a:endParaRPr lang="nl-NL" sz="1800" b="0" strike="noStrike" spc="-1">
              <a:latin typeface="Arial"/>
            </a:endParaRPr>
          </a:p>
          <a:p>
            <a:pPr>
              <a:lnSpc>
                <a:spcPct val="100000"/>
              </a:lnSpc>
            </a:pPr>
            <a:r>
              <a:rPr lang="nl-NL" sz="1800" b="0" strike="noStrike" spc="-1">
                <a:solidFill>
                  <a:srgbClr val="000000"/>
                </a:solidFill>
                <a:latin typeface="Calibri"/>
                <a:ea typeface="DejaVu Sans"/>
              </a:rPr>
              <a:t>bump from earlier:</a:t>
            </a:r>
            <a:endParaRPr lang="nl-NL" sz="1800" b="0" strike="noStrike" spc="-1">
              <a:latin typeface="Arial"/>
            </a:endParaRPr>
          </a:p>
          <a:p>
            <a:pPr>
              <a:lnSpc>
                <a:spcPct val="100000"/>
              </a:lnSpc>
            </a:pPr>
            <a:r>
              <a:rPr lang="nl-NL" sz="1800" b="0" strike="noStrike" spc="-1">
                <a:solidFill>
                  <a:srgbClr val="000000"/>
                </a:solidFill>
                <a:latin typeface="Calibri"/>
                <a:ea typeface="DejaVu Sans"/>
              </a:rPr>
              <a:t>Honolulu airport!</a:t>
            </a:r>
            <a:endParaRPr lang="nl-NL" sz="1800" b="0" strike="noStrike" spc="-1">
              <a:latin typeface="Arial"/>
            </a:endParaRPr>
          </a:p>
        </p:txBody>
      </p:sp>
      <p:sp>
        <p:nvSpPr>
          <p:cNvPr id="171" name="Line 4"/>
          <p:cNvSpPr/>
          <p:nvPr/>
        </p:nvSpPr>
        <p:spPr>
          <a:xfrm flipH="1">
            <a:off x="3266640" y="4011840"/>
            <a:ext cx="6642000" cy="360"/>
          </a:xfrm>
          <a:prstGeom prst="line">
            <a:avLst/>
          </a:prstGeom>
          <a:ln w="19080">
            <a:solidFill>
              <a:srgbClr val="C00000"/>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Many options available for categorical vs continuous</a:t>
            </a:r>
            <a:endParaRPr lang="nl-NL" sz="4400" b="0" strike="noStrike" spc="-1">
              <a:latin typeface="Arial"/>
            </a:endParaRPr>
          </a:p>
        </p:txBody>
      </p:sp>
      <p:pic>
        <p:nvPicPr>
          <p:cNvPr id="173" name="Content Placeholder 4"/>
          <p:cNvPicPr/>
          <p:nvPr/>
        </p:nvPicPr>
        <p:blipFill>
          <a:blip r:embed="rId2"/>
          <a:stretch/>
        </p:blipFill>
        <p:spPr>
          <a:xfrm>
            <a:off x="838080" y="2388600"/>
            <a:ext cx="3656880" cy="3656880"/>
          </a:xfrm>
          <a:prstGeom prst="rect">
            <a:avLst/>
          </a:prstGeom>
          <a:ln>
            <a:noFill/>
          </a:ln>
        </p:spPr>
      </p:pic>
      <p:sp>
        <p:nvSpPr>
          <p:cNvPr id="174" name="CustomShape 2"/>
          <p:cNvSpPr/>
          <p:nvPr/>
        </p:nvSpPr>
        <p:spPr>
          <a:xfrm>
            <a:off x="1400040" y="1997280"/>
            <a:ext cx="311580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nl-NL" sz="2400" b="0" strike="noStrike" spc="-1">
                <a:solidFill>
                  <a:srgbClr val="000000"/>
                </a:solidFill>
                <a:latin typeface="Calibri"/>
                <a:ea typeface="DejaVu Sans"/>
              </a:rPr>
              <a:t>ggridges (ridgeline plot)</a:t>
            </a:r>
            <a:endParaRPr lang="nl-NL" sz="2400" b="0" strike="noStrike" spc="-1">
              <a:latin typeface="Arial"/>
            </a:endParaRPr>
          </a:p>
        </p:txBody>
      </p:sp>
      <p:pic>
        <p:nvPicPr>
          <p:cNvPr id="175" name="Picture 7"/>
          <p:cNvPicPr/>
          <p:nvPr/>
        </p:nvPicPr>
        <p:blipFill>
          <a:blip r:embed="rId3"/>
          <a:stretch/>
        </p:blipFill>
        <p:spPr>
          <a:xfrm>
            <a:off x="5015880" y="2388600"/>
            <a:ext cx="5945040" cy="3031560"/>
          </a:xfrm>
          <a:prstGeom prst="rect">
            <a:avLst/>
          </a:prstGeom>
          <a:ln>
            <a:noFill/>
          </a:ln>
        </p:spPr>
      </p:pic>
      <p:sp>
        <p:nvSpPr>
          <p:cNvPr id="176" name="CustomShape 3"/>
          <p:cNvSpPr/>
          <p:nvPr/>
        </p:nvSpPr>
        <p:spPr>
          <a:xfrm>
            <a:off x="7506000" y="1997280"/>
            <a:ext cx="196380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nl-NL" sz="2400" b="0" strike="noStrike" spc="-1">
                <a:solidFill>
                  <a:srgbClr val="000000"/>
                </a:solidFill>
                <a:latin typeface="Calibri"/>
                <a:ea typeface="DejaVu Sans"/>
              </a:rPr>
              <a:t>Raincloud plot</a:t>
            </a:r>
            <a:endParaRPr lang="nl-NL" sz="24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Facets</a:t>
            </a:r>
            <a:endParaRPr lang="nl-NL" sz="4400" b="0" strike="noStrike" spc="-1">
              <a:latin typeface="Arial"/>
            </a:endParaRPr>
          </a:p>
        </p:txBody>
      </p:sp>
      <p:sp>
        <p:nvSpPr>
          <p:cNvPr id="17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Faceting a plot means creating a subplot per category</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Also called “small multiples” (tufte)</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Allows for another categorical variable in the visualisation</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Danger: clutter</a:t>
            </a:r>
            <a:endParaRPr lang="nl-NL" sz="2800" b="0" strike="noStrike" spc="-1">
              <a:latin typeface="Arial"/>
            </a:endParaRPr>
          </a:p>
          <a:p>
            <a:pPr>
              <a:lnSpc>
                <a:spcPct val="90000"/>
              </a:lnSpc>
              <a:spcBef>
                <a:spcPts val="1001"/>
              </a:spcBef>
            </a:pPr>
            <a:endParaRPr lang="nl-NL" sz="2800" b="0" strike="noStrike" spc="-1">
              <a:latin typeface="Arial"/>
            </a:endParaRPr>
          </a:p>
          <a:p>
            <a:pPr>
              <a:lnSpc>
                <a:spcPct val="90000"/>
              </a:lnSpc>
              <a:spcBef>
                <a:spcPts val="1001"/>
              </a:spcBef>
            </a:pPr>
            <a:r>
              <a:rPr lang="nl-NL" sz="2800" b="0" strike="noStrike" spc="-1">
                <a:solidFill>
                  <a:srgbClr val="000000"/>
                </a:solidFill>
                <a:latin typeface="Consolas"/>
              </a:rPr>
              <a:t>+ facet_wrap(~feature)</a:t>
            </a:r>
            <a:endParaRPr lang="nl-NL" sz="28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Content Placeholder 8"/>
          <p:cNvPicPr/>
          <p:nvPr/>
        </p:nvPicPr>
        <p:blipFill>
          <a:blip r:embed="rId2"/>
          <a:stretch/>
        </p:blipFill>
        <p:spPr>
          <a:xfrm>
            <a:off x="2244600" y="1302120"/>
            <a:ext cx="8047440" cy="5364720"/>
          </a:xfrm>
          <a:prstGeom prst="rect">
            <a:avLst/>
          </a:prstGeom>
          <a:ln>
            <a:noFill/>
          </a:ln>
        </p:spPr>
      </p:pic>
      <p:sp>
        <p:nvSpPr>
          <p:cNvPr id="180"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Boxplot of (log) delay by carrier, faceted by origin</a:t>
            </a:r>
            <a:endParaRPr lang="nl-NL" sz="4400" b="0" strike="noStrike" spc="-1">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Facets</a:t>
            </a:r>
            <a:endParaRPr lang="nl-NL" sz="4400" b="0" strike="noStrike" spc="-1">
              <a:latin typeface="Arial"/>
            </a:endParaRPr>
          </a:p>
        </p:txBody>
      </p:sp>
      <p:sp>
        <p:nvSpPr>
          <p:cNvPr id="182"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Some carriers do not fly from some airports (missing data)</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Delays are quite similar across origin airports and carriers</a:t>
            </a:r>
            <a:endParaRPr lang="nl-NL" sz="28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Pairs plot</a:t>
            </a:r>
            <a:endParaRPr lang="nl-NL" sz="4400" b="0" strike="noStrike" spc="-1">
              <a:latin typeface="Arial"/>
            </a:endParaRPr>
          </a:p>
        </p:txBody>
      </p:sp>
      <p:sp>
        <p:nvSpPr>
          <p:cNvPr id="184"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Pairs plot: a scatter plot for each variable</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Multivariate</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Difficult in ggplot: facet by variable (not a feature in the original dataset)</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Data frame needs to be </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Package available: GGally (</a:t>
            </a:r>
            <a:r>
              <a:rPr lang="nl-NL" sz="2800" b="0" strike="noStrike" spc="-1">
                <a:solidFill>
                  <a:srgbClr val="000000"/>
                </a:solidFill>
                <a:latin typeface="Consolas"/>
              </a:rPr>
              <a:t>ggpairs</a:t>
            </a:r>
            <a:r>
              <a:rPr lang="nl-NL" sz="2800" b="0" strike="noStrike" spc="-1">
                <a:solidFill>
                  <a:srgbClr val="000000"/>
                </a:solidFill>
                <a:latin typeface="Calibri"/>
              </a:rPr>
              <a:t>)</a:t>
            </a:r>
            <a:endParaRPr lang="nl-NL" sz="28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Pairs plot</a:t>
            </a:r>
            <a:endParaRPr lang="nl-NL" sz="4400" b="0" strike="noStrike" spc="-1">
              <a:latin typeface="Arial"/>
            </a:endParaRPr>
          </a:p>
        </p:txBody>
      </p:sp>
      <p:pic>
        <p:nvPicPr>
          <p:cNvPr id="186" name="Content Placeholder 4"/>
          <p:cNvPicPr/>
          <p:nvPr/>
        </p:nvPicPr>
        <p:blipFill>
          <a:blip r:embed="rId2"/>
          <a:stretch/>
        </p:blipFill>
        <p:spPr>
          <a:xfrm>
            <a:off x="4297680" y="376200"/>
            <a:ext cx="6116040" cy="611604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a:solidFill>
                  <a:srgbClr val="000000"/>
                </a:solidFill>
                <a:latin typeface="Calibri Light"/>
              </a:rPr>
              <a:t>Pairs plot</a:t>
            </a:r>
            <a:endParaRPr lang="nl-NL" sz="4400" b="0" strike="noStrike" spc="-1">
              <a:latin typeface="Arial"/>
            </a:endParaRPr>
          </a:p>
        </p:txBody>
      </p:sp>
      <p:sp>
        <p:nvSpPr>
          <p:cNvPr id="18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Air time and distance correlate strongly </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Departure and arrival delay correlate strongly</a:t>
            </a: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Air time / distance do not correlate with delay</a:t>
            </a:r>
            <a:endParaRPr lang="nl-NL" sz="2800" b="0" strike="noStrike" spc="-1">
              <a:latin typeface="Arial"/>
            </a:endParaRPr>
          </a:p>
          <a:p>
            <a:pPr>
              <a:lnSpc>
                <a:spcPct val="90000"/>
              </a:lnSpc>
              <a:spcBef>
                <a:spcPts val="1001"/>
              </a:spcBef>
            </a:pPr>
            <a:endParaRPr lang="nl-NL" sz="28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In other words: distance cannot predict delays well</a:t>
            </a:r>
            <a:endParaRPr lang="nl-NL" sz="2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dirty="0" err="1">
                <a:solidFill>
                  <a:srgbClr val="000000"/>
                </a:solidFill>
                <a:latin typeface="Calibri Light"/>
              </a:rPr>
              <a:t>Exploratory</a:t>
            </a:r>
            <a:r>
              <a:rPr lang="nl-NL" sz="4400" b="0" strike="noStrike" spc="-1" dirty="0">
                <a:solidFill>
                  <a:srgbClr val="000000"/>
                </a:solidFill>
                <a:latin typeface="Calibri Light"/>
              </a:rPr>
              <a:t> </a:t>
            </a:r>
            <a:r>
              <a:rPr lang="nl-NL" sz="4400" b="0" strike="noStrike" spc="-1" dirty="0" err="1">
                <a:solidFill>
                  <a:srgbClr val="000000"/>
                </a:solidFill>
                <a:latin typeface="Calibri Light"/>
              </a:rPr>
              <a:t>vs</a:t>
            </a:r>
            <a:r>
              <a:rPr lang="nl-NL" sz="4400" b="0" strike="noStrike" spc="-1" dirty="0">
                <a:solidFill>
                  <a:srgbClr val="000000"/>
                </a:solidFill>
                <a:latin typeface="Calibri Light"/>
              </a:rPr>
              <a:t> </a:t>
            </a:r>
            <a:r>
              <a:rPr lang="nl-NL" sz="4400" b="0" strike="noStrike" spc="-1" dirty="0" err="1">
                <a:solidFill>
                  <a:srgbClr val="000000"/>
                </a:solidFill>
                <a:latin typeface="Calibri Light"/>
              </a:rPr>
              <a:t>confirmatory</a:t>
            </a:r>
            <a:endParaRPr lang="nl-NL" sz="4400" b="0" strike="noStrike" spc="-1" dirty="0">
              <a:latin typeface="Arial"/>
            </a:endParaRPr>
          </a:p>
        </p:txBody>
      </p:sp>
      <p:sp>
        <p:nvSpPr>
          <p:cNvPr id="9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Exploratory analysis</a:t>
            </a:r>
            <a:endParaRPr lang="nl-NL" sz="28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Generate new insights</a:t>
            </a:r>
            <a:endParaRPr lang="nl-NL" sz="24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Create new hypotheses</a:t>
            </a:r>
            <a:endParaRPr lang="nl-NL" sz="24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Analysis may depend on data</a:t>
            </a:r>
            <a:endParaRPr lang="nl-NL" sz="2400" b="0" strike="noStrike" spc="-1">
              <a:latin typeface="Arial"/>
            </a:endParaRPr>
          </a:p>
          <a:p>
            <a:pPr>
              <a:lnSpc>
                <a:spcPct val="100000"/>
              </a:lnSpc>
            </a:pPr>
            <a:endParaRPr lang="nl-NL" sz="2400" b="0" strike="noStrike" spc="-1">
              <a:latin typeface="Arial"/>
            </a:endParaRPr>
          </a:p>
          <a:p>
            <a:pPr>
              <a:lnSpc>
                <a:spcPct val="100000"/>
              </a:lnSpc>
            </a:pPr>
            <a:endParaRPr lang="nl-NL" sz="2400" b="0" strike="noStrike" spc="-1">
              <a:latin typeface="Arial"/>
            </a:endParaRPr>
          </a:p>
          <a:p>
            <a:pPr marL="228600" indent="-227880">
              <a:lnSpc>
                <a:spcPct val="90000"/>
              </a:lnSpc>
              <a:spcBef>
                <a:spcPts val="1001"/>
              </a:spcBef>
              <a:buClr>
                <a:srgbClr val="000000"/>
              </a:buClr>
              <a:buFont typeface="Arial"/>
              <a:buChar char="•"/>
            </a:pPr>
            <a:r>
              <a:rPr lang="nl-NL" sz="2800" b="0" strike="noStrike" spc="-1">
                <a:solidFill>
                  <a:srgbClr val="000000"/>
                </a:solidFill>
                <a:latin typeface="Calibri"/>
              </a:rPr>
              <a:t>Confirmatory analysis</a:t>
            </a:r>
            <a:endParaRPr lang="nl-NL" sz="28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Test theory</a:t>
            </a:r>
            <a:endParaRPr lang="nl-NL" sz="24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A priori hypothesis</a:t>
            </a:r>
            <a:endParaRPr lang="nl-NL" sz="24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Analysis predefined</a:t>
            </a:r>
            <a:endParaRPr lang="nl-NL" sz="2400" b="0" strike="noStrike" spc="-1">
              <a:latin typeface="Arial"/>
            </a:endParaRPr>
          </a:p>
          <a:p>
            <a:pPr marL="685800" lvl="1" indent="-227880">
              <a:lnSpc>
                <a:spcPct val="90000"/>
              </a:lnSpc>
              <a:spcBef>
                <a:spcPts val="499"/>
              </a:spcBef>
              <a:buClr>
                <a:srgbClr val="000000"/>
              </a:buClr>
              <a:buFont typeface="Arial"/>
              <a:buChar char="•"/>
            </a:pPr>
            <a:r>
              <a:rPr lang="nl-NL" sz="2400" b="0" strike="noStrike" spc="-1">
                <a:solidFill>
                  <a:srgbClr val="000000"/>
                </a:solidFill>
                <a:latin typeface="Calibri"/>
              </a:rPr>
              <a:t>Example: registered report</a:t>
            </a:r>
            <a:endParaRPr lang="nl-NL" sz="2400" b="0" strike="noStrike" spc="-1">
              <a:latin typeface="Arial"/>
            </a:endParaRPr>
          </a:p>
          <a:p>
            <a:pPr>
              <a:lnSpc>
                <a:spcPct val="100000"/>
              </a:lnSpc>
            </a:pPr>
            <a:endParaRPr lang="nl-NL" sz="2400" b="0" strike="noStrike" spc="-1">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1" strike="noStrike" spc="-1" dirty="0" err="1">
                <a:solidFill>
                  <a:srgbClr val="000000"/>
                </a:solidFill>
                <a:latin typeface="Arial" panose="020B0604020202020204" pitchFamily="34" charset="0"/>
                <a:cs typeface="Arial" panose="020B0604020202020204" pitchFamily="34" charset="0"/>
              </a:rPr>
              <a:t>Conclusion</a:t>
            </a:r>
            <a:endParaRPr lang="nl-NL" sz="4400" b="1" strike="noStrike" spc="-1" dirty="0">
              <a:latin typeface="Arial" panose="020B0604020202020204" pitchFamily="34" charset="0"/>
              <a:cs typeface="Arial" panose="020B0604020202020204" pitchFamily="34" charset="0"/>
            </a:endParaRPr>
          </a:p>
        </p:txBody>
      </p:sp>
      <p:sp>
        <p:nvSpPr>
          <p:cNvPr id="190"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nSpc>
                <a:spcPct val="90000"/>
              </a:lnSpc>
              <a:spcBef>
                <a:spcPts val="1001"/>
              </a:spcBef>
              <a:buClr>
                <a:srgbClr val="000000"/>
              </a:buClr>
              <a:buFont typeface="Arial"/>
              <a:buChar char="•"/>
            </a:pPr>
            <a:r>
              <a:rPr lang="nl-NL" sz="2800" b="0" strike="noStrike" spc="-1" dirty="0">
                <a:solidFill>
                  <a:srgbClr val="000000"/>
                </a:solidFill>
                <a:latin typeface="Calibri" panose="020F0502020204030204" pitchFamily="34" charset="0"/>
                <a:cs typeface="Calibri" panose="020F0502020204030204" pitchFamily="34" charset="0"/>
              </a:rPr>
              <a:t>Exploration is </a:t>
            </a:r>
            <a:r>
              <a:rPr lang="nl-NL" sz="2800" b="0" strike="noStrike" spc="-1" dirty="0" err="1">
                <a:solidFill>
                  <a:srgbClr val="000000"/>
                </a:solidFill>
                <a:latin typeface="Calibri" panose="020F0502020204030204" pitchFamily="34" charset="0"/>
                <a:cs typeface="Calibri" panose="020F0502020204030204" pitchFamily="34" charset="0"/>
              </a:rPr>
              <a:t>key</a:t>
            </a:r>
            <a:r>
              <a:rPr lang="nl-NL" sz="2800" b="0" strike="noStrike" spc="-1" dirty="0">
                <a:solidFill>
                  <a:srgbClr val="000000"/>
                </a:solidFill>
                <a:latin typeface="Calibri" panose="020F0502020204030204" pitchFamily="34" charset="0"/>
                <a:cs typeface="Calibri" panose="020F0502020204030204" pitchFamily="34" charset="0"/>
              </a:rPr>
              <a:t> </a:t>
            </a:r>
            <a:r>
              <a:rPr lang="nl-NL" sz="2800" b="0" strike="noStrike" spc="-1" dirty="0" err="1">
                <a:solidFill>
                  <a:srgbClr val="000000"/>
                </a:solidFill>
                <a:latin typeface="Calibri" panose="020F0502020204030204" pitchFamily="34" charset="0"/>
                <a:cs typeface="Calibri" panose="020F0502020204030204" pitchFamily="34" charset="0"/>
              </a:rPr>
              <a:t>to</a:t>
            </a:r>
            <a:r>
              <a:rPr lang="nl-NL" sz="2800" b="0" strike="noStrike" spc="-1" dirty="0">
                <a:solidFill>
                  <a:srgbClr val="000000"/>
                </a:solidFill>
                <a:latin typeface="Calibri" panose="020F0502020204030204" pitchFamily="34" charset="0"/>
                <a:cs typeface="Calibri" panose="020F0502020204030204" pitchFamily="34" charset="0"/>
              </a:rPr>
              <a:t> </a:t>
            </a:r>
            <a:r>
              <a:rPr lang="nl-NL" sz="2800" b="0" strike="noStrike" spc="-1" dirty="0" err="1">
                <a:solidFill>
                  <a:srgbClr val="000000"/>
                </a:solidFill>
                <a:latin typeface="Calibri" panose="020F0502020204030204" pitchFamily="34" charset="0"/>
                <a:cs typeface="Calibri" panose="020F0502020204030204" pitchFamily="34" charset="0"/>
              </a:rPr>
              <a:t>understanding</a:t>
            </a:r>
            <a:r>
              <a:rPr lang="nl-NL" sz="2800" b="0" strike="noStrike" spc="-1" dirty="0">
                <a:solidFill>
                  <a:srgbClr val="000000"/>
                </a:solidFill>
                <a:latin typeface="Calibri" panose="020F0502020204030204" pitchFamily="34" charset="0"/>
                <a:cs typeface="Calibri" panose="020F0502020204030204" pitchFamily="34" charset="0"/>
              </a:rPr>
              <a:t> </a:t>
            </a:r>
            <a:r>
              <a:rPr lang="nl-NL" sz="2800" b="0" strike="noStrike" spc="-1" dirty="0" err="1">
                <a:solidFill>
                  <a:srgbClr val="000000"/>
                </a:solidFill>
                <a:latin typeface="Calibri" panose="020F0502020204030204" pitchFamily="34" charset="0"/>
                <a:cs typeface="Calibri" panose="020F0502020204030204" pitchFamily="34" charset="0"/>
              </a:rPr>
              <a:t>things</a:t>
            </a:r>
            <a:r>
              <a:rPr lang="nl-NL" sz="2800" b="0" strike="noStrike" spc="-1" dirty="0">
                <a:solidFill>
                  <a:srgbClr val="000000"/>
                </a:solidFill>
                <a:latin typeface="Calibri" panose="020F0502020204030204" pitchFamily="34" charset="0"/>
                <a:cs typeface="Calibri" panose="020F0502020204030204" pitchFamily="34" charset="0"/>
              </a:rPr>
              <a:t> </a:t>
            </a:r>
            <a:r>
              <a:rPr lang="nl-NL" sz="2800" b="0" strike="noStrike" spc="-1" dirty="0" err="1">
                <a:solidFill>
                  <a:srgbClr val="000000"/>
                </a:solidFill>
                <a:latin typeface="Calibri" panose="020F0502020204030204" pitchFamily="34" charset="0"/>
                <a:cs typeface="Calibri" panose="020F0502020204030204" pitchFamily="34" charset="0"/>
              </a:rPr>
              <a:t>you</a:t>
            </a:r>
            <a:r>
              <a:rPr lang="nl-NL" sz="2800" b="0" strike="noStrike" spc="-1" dirty="0">
                <a:solidFill>
                  <a:srgbClr val="000000"/>
                </a:solidFill>
                <a:latin typeface="Calibri" panose="020F0502020204030204" pitchFamily="34" charset="0"/>
                <a:cs typeface="Calibri" panose="020F0502020204030204" pitchFamily="34" charset="0"/>
              </a:rPr>
              <a:t> </a:t>
            </a:r>
            <a:r>
              <a:rPr lang="nl-NL" sz="2800" b="0" strike="noStrike" spc="-1" dirty="0" err="1">
                <a:solidFill>
                  <a:srgbClr val="000000"/>
                </a:solidFill>
                <a:latin typeface="Calibri" panose="020F0502020204030204" pitchFamily="34" charset="0"/>
                <a:cs typeface="Calibri" panose="020F0502020204030204" pitchFamily="34" charset="0"/>
              </a:rPr>
              <a:t>did</a:t>
            </a:r>
            <a:r>
              <a:rPr lang="nl-NL" sz="2800" b="0" strike="noStrike" spc="-1" dirty="0">
                <a:solidFill>
                  <a:srgbClr val="000000"/>
                </a:solidFill>
                <a:latin typeface="Calibri" panose="020F0502020204030204" pitchFamily="34" charset="0"/>
                <a:cs typeface="Calibri" panose="020F0502020204030204" pitchFamily="34" charset="0"/>
              </a:rPr>
              <a:t> </a:t>
            </a:r>
            <a:r>
              <a:rPr lang="nl-NL" sz="2800" b="0" strike="noStrike" spc="-1" dirty="0" err="1">
                <a:solidFill>
                  <a:srgbClr val="000000"/>
                </a:solidFill>
                <a:latin typeface="Calibri" panose="020F0502020204030204" pitchFamily="34" charset="0"/>
                <a:cs typeface="Calibri" panose="020F0502020204030204" pitchFamily="34" charset="0"/>
              </a:rPr>
              <a:t>not</a:t>
            </a:r>
            <a:r>
              <a:rPr lang="nl-NL" sz="2800" b="0" strike="noStrike" spc="-1" dirty="0">
                <a:solidFill>
                  <a:srgbClr val="000000"/>
                </a:solidFill>
                <a:latin typeface="Calibri" panose="020F0502020204030204" pitchFamily="34" charset="0"/>
                <a:cs typeface="Calibri" panose="020F0502020204030204" pitchFamily="34" charset="0"/>
              </a:rPr>
              <a:t> </a:t>
            </a:r>
            <a:r>
              <a:rPr lang="nl-NL" sz="2800" b="0" strike="noStrike" spc="-1" dirty="0" err="1">
                <a:solidFill>
                  <a:srgbClr val="000000"/>
                </a:solidFill>
                <a:latin typeface="Calibri" panose="020F0502020204030204" pitchFamily="34" charset="0"/>
                <a:cs typeface="Calibri" panose="020F0502020204030204" pitchFamily="34" charset="0"/>
              </a:rPr>
              <a:t>know</a:t>
            </a:r>
            <a:r>
              <a:rPr lang="nl-NL" sz="2800" b="0" strike="noStrike" spc="-1" dirty="0">
                <a:solidFill>
                  <a:srgbClr val="000000"/>
                </a:solidFill>
                <a:latin typeface="Calibri" panose="020F0502020204030204" pitchFamily="34" charset="0"/>
                <a:cs typeface="Calibri" panose="020F0502020204030204" pitchFamily="34" charset="0"/>
              </a:rPr>
              <a:t> </a:t>
            </a:r>
            <a:r>
              <a:rPr lang="nl-NL" sz="2800" b="0" strike="noStrike" spc="-1" dirty="0" err="1">
                <a:solidFill>
                  <a:srgbClr val="000000"/>
                </a:solidFill>
                <a:latin typeface="Calibri" panose="020F0502020204030204" pitchFamily="34" charset="0"/>
                <a:cs typeface="Calibri" panose="020F0502020204030204" pitchFamily="34" charset="0"/>
              </a:rPr>
              <a:t>already</a:t>
            </a:r>
            <a:endParaRPr lang="nl-NL" sz="2800" b="0" strike="noStrike" spc="-1" dirty="0">
              <a:solidFill>
                <a:srgbClr val="000000"/>
              </a:solidFill>
              <a:latin typeface="Calibri" panose="020F0502020204030204" pitchFamily="34" charset="0"/>
              <a:cs typeface="Calibri" panose="020F0502020204030204" pitchFamily="34" charset="0"/>
            </a:endParaRPr>
          </a:p>
          <a:p>
            <a:pPr marL="228600" indent="-227880">
              <a:lnSpc>
                <a:spcPct val="90000"/>
              </a:lnSpc>
              <a:spcBef>
                <a:spcPts val="1001"/>
              </a:spcBef>
              <a:buClr>
                <a:srgbClr val="000000"/>
              </a:buClr>
              <a:buFont typeface="Arial"/>
              <a:buChar char="•"/>
            </a:pPr>
            <a:r>
              <a:rPr lang="nl-NL" sz="2800" b="0" strike="noStrike" spc="-1" dirty="0">
                <a:latin typeface="Calibri" panose="020F0502020204030204" pitchFamily="34" charset="0"/>
                <a:cs typeface="Calibri" panose="020F0502020204030204" pitchFamily="34" charset="0"/>
              </a:rPr>
              <a:t>EDA </a:t>
            </a:r>
            <a:r>
              <a:rPr lang="nl-NL" sz="2800" b="0" strike="noStrike" spc="-1" dirty="0" err="1">
                <a:latin typeface="Calibri" panose="020F0502020204030204" pitchFamily="34" charset="0"/>
                <a:cs typeface="Calibri" panose="020F0502020204030204" pitchFamily="34" charset="0"/>
              </a:rPr>
              <a:t>walks</a:t>
            </a:r>
            <a:r>
              <a:rPr lang="nl-NL" sz="2800" b="0" strike="noStrike" spc="-1" dirty="0">
                <a:latin typeface="Calibri" panose="020F0502020204030204" pitchFamily="34" charset="0"/>
                <a:cs typeface="Calibri" panose="020F0502020204030204" pitchFamily="34" charset="0"/>
              </a:rPr>
              <a:t> a fine line </a:t>
            </a:r>
            <a:r>
              <a:rPr lang="nl-NL" sz="2800" b="0" strike="noStrike" spc="-1" dirty="0" err="1">
                <a:latin typeface="Calibri" panose="020F0502020204030204" pitchFamily="34" charset="0"/>
                <a:cs typeface="Calibri" panose="020F0502020204030204" pitchFamily="34" charset="0"/>
              </a:rPr>
              <a:t>between</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seeing</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useful</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and</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less</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useful</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things</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overfitting</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if</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you</a:t>
            </a:r>
            <a:r>
              <a:rPr lang="nl-NL" sz="2800" b="0" strike="noStrike" spc="-1" dirty="0">
                <a:latin typeface="Calibri" panose="020F0502020204030204" pitchFamily="34" charset="0"/>
                <a:cs typeface="Calibri" panose="020F0502020204030204" pitchFamily="34" charset="0"/>
              </a:rPr>
              <a:t> like)</a:t>
            </a:r>
          </a:p>
          <a:p>
            <a:pPr marL="228600" indent="-227880">
              <a:lnSpc>
                <a:spcPct val="90000"/>
              </a:lnSpc>
              <a:spcBef>
                <a:spcPts val="1001"/>
              </a:spcBef>
              <a:buClr>
                <a:srgbClr val="000000"/>
              </a:buClr>
              <a:buFont typeface="Arial"/>
              <a:buChar char="•"/>
            </a:pPr>
            <a:r>
              <a:rPr lang="nl-NL" sz="2800" b="0" strike="noStrike" spc="-1" dirty="0" err="1">
                <a:latin typeface="Calibri" panose="020F0502020204030204" pitchFamily="34" charset="0"/>
                <a:cs typeface="Calibri" panose="020F0502020204030204" pitchFamily="34" charset="0"/>
              </a:rPr>
              <a:t>Some</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useful</a:t>
            </a:r>
            <a:r>
              <a:rPr lang="nl-NL" sz="2800" b="0" strike="noStrike" spc="-1" dirty="0">
                <a:latin typeface="Calibri" panose="020F0502020204030204" pitchFamily="34" charset="0"/>
                <a:cs typeface="Calibri" panose="020F0502020204030204" pitchFamily="34" charset="0"/>
              </a:rPr>
              <a:t> </a:t>
            </a:r>
            <a:r>
              <a:rPr lang="nl-NL" sz="2800" b="0" strike="noStrike" spc="-1" dirty="0" err="1">
                <a:latin typeface="Calibri" panose="020F0502020204030204" pitchFamily="34" charset="0"/>
                <a:cs typeface="Calibri" panose="020F0502020204030204" pitchFamily="34" charset="0"/>
              </a:rPr>
              <a:t>principles</a:t>
            </a:r>
            <a:r>
              <a:rPr lang="nl-NL" sz="2800" b="0" strike="noStrike" spc="-1" dirty="0">
                <a:latin typeface="Calibri" panose="020F0502020204030204" pitchFamily="34" charset="0"/>
                <a:cs typeface="Calibri" panose="020F0502020204030204" pitchFamily="34" charset="0"/>
              </a:rPr>
              <a:t> are:</a:t>
            </a:r>
          </a:p>
          <a:p>
            <a:pPr marL="685800" lvl="1" indent="-227880">
              <a:lnSpc>
                <a:spcPct val="90000"/>
              </a:lnSpc>
              <a:spcBef>
                <a:spcPts val="1001"/>
              </a:spcBef>
              <a:buClr>
                <a:srgbClr val="000000"/>
              </a:buClr>
              <a:buFont typeface="Arial"/>
              <a:buChar char="•"/>
            </a:pPr>
            <a:r>
              <a:rPr lang="nl-NL" sz="2800" spc="-1" dirty="0" err="1">
                <a:latin typeface="Calibri" panose="020F0502020204030204" pitchFamily="34" charset="0"/>
                <a:cs typeface="Calibri" panose="020F0502020204030204" pitchFamily="34" charset="0"/>
              </a:rPr>
              <a:t>Peng’s</a:t>
            </a:r>
            <a:r>
              <a:rPr lang="nl-NL" sz="2800" spc="-1" dirty="0">
                <a:latin typeface="Calibri" panose="020F0502020204030204" pitchFamily="34" charset="0"/>
                <a:cs typeface="Calibri" panose="020F0502020204030204" pitchFamily="34" charset="0"/>
              </a:rPr>
              <a:t> checklist</a:t>
            </a:r>
          </a:p>
          <a:p>
            <a:pPr marL="685800" lvl="1" indent="-227880">
              <a:lnSpc>
                <a:spcPct val="90000"/>
              </a:lnSpc>
              <a:spcBef>
                <a:spcPts val="1001"/>
              </a:spcBef>
              <a:buClr>
                <a:srgbClr val="000000"/>
              </a:buClr>
              <a:buFont typeface="Arial"/>
              <a:buChar char="•"/>
            </a:pPr>
            <a:r>
              <a:rPr lang="nl-NL" sz="2800" spc="-1" dirty="0">
                <a:latin typeface="Calibri" panose="020F0502020204030204" pitchFamily="34" charset="0"/>
                <a:cs typeface="Calibri" panose="020F0502020204030204" pitchFamily="34" charset="0"/>
              </a:rPr>
              <a:t>Understanding </a:t>
            </a:r>
            <a:r>
              <a:rPr lang="nl-NL" sz="2800" spc="-1" dirty="0" err="1">
                <a:latin typeface="Calibri" panose="020F0502020204030204" pitchFamily="34" charset="0"/>
                <a:cs typeface="Calibri" panose="020F0502020204030204" pitchFamily="34" charset="0"/>
              </a:rPr>
              <a:t>what</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you’re</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seeing</a:t>
            </a:r>
            <a:endParaRPr lang="nl-NL" sz="2800" spc="-1" dirty="0">
              <a:latin typeface="Calibri" panose="020F0502020204030204" pitchFamily="34" charset="0"/>
              <a:cs typeface="Calibri" panose="020F0502020204030204" pitchFamily="34" charset="0"/>
            </a:endParaRPr>
          </a:p>
          <a:p>
            <a:pPr marL="685800" lvl="1" indent="-227880">
              <a:lnSpc>
                <a:spcPct val="90000"/>
              </a:lnSpc>
              <a:spcBef>
                <a:spcPts val="1001"/>
              </a:spcBef>
              <a:buClr>
                <a:srgbClr val="000000"/>
              </a:buClr>
              <a:buFont typeface="Arial"/>
              <a:buChar char="•"/>
            </a:pPr>
            <a:r>
              <a:rPr lang="nl-NL" sz="2800" spc="-1" dirty="0" err="1">
                <a:latin typeface="Calibri" panose="020F0502020204030204" pitchFamily="34" charset="0"/>
                <a:cs typeface="Calibri" panose="020F0502020204030204" pitchFamily="34" charset="0"/>
              </a:rPr>
              <a:t>Finding</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interesting</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comparisons</a:t>
            </a:r>
            <a:endParaRPr lang="nl-NL" sz="2800" spc="-1" dirty="0">
              <a:latin typeface="Calibri" panose="020F0502020204030204" pitchFamily="34" charset="0"/>
              <a:cs typeface="Calibri" panose="020F0502020204030204" pitchFamily="34" charset="0"/>
            </a:endParaRPr>
          </a:p>
          <a:p>
            <a:pPr marL="685800" lvl="1" indent="-227880">
              <a:lnSpc>
                <a:spcPct val="90000"/>
              </a:lnSpc>
              <a:spcBef>
                <a:spcPts val="1001"/>
              </a:spcBef>
              <a:buClr>
                <a:srgbClr val="000000"/>
              </a:buClr>
              <a:buFont typeface="Arial"/>
              <a:buChar char="•"/>
            </a:pPr>
            <a:r>
              <a:rPr lang="nl-NL" sz="2800" spc="-1" dirty="0">
                <a:latin typeface="Calibri" panose="020F0502020204030204" pitchFamily="34" charset="0"/>
                <a:cs typeface="Calibri" panose="020F0502020204030204" pitchFamily="34" charset="0"/>
              </a:rPr>
              <a:t>“</a:t>
            </a:r>
            <a:r>
              <a:rPr lang="nl-NL" sz="2800" spc="-1" dirty="0" err="1">
                <a:latin typeface="Calibri" panose="020F0502020204030204" pitchFamily="34" charset="0"/>
                <a:cs typeface="Calibri" panose="020F0502020204030204" pitchFamily="34" charset="0"/>
              </a:rPr>
              <a:t>Straightening</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and</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flattening</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using</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models</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and</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residuals</a:t>
            </a:r>
            <a:r>
              <a:rPr lang="nl-NL" sz="2800" spc="-1" dirty="0">
                <a:latin typeface="Calibri" panose="020F0502020204030204" pitchFamily="34" charset="0"/>
                <a:cs typeface="Calibri" panose="020F0502020204030204" pitchFamily="34" charset="0"/>
              </a:rPr>
              <a:t>)</a:t>
            </a:r>
          </a:p>
          <a:p>
            <a:pPr marL="685800" lvl="1" indent="-227880">
              <a:lnSpc>
                <a:spcPct val="90000"/>
              </a:lnSpc>
              <a:spcBef>
                <a:spcPts val="1001"/>
              </a:spcBef>
              <a:buClr>
                <a:srgbClr val="000000"/>
              </a:buClr>
              <a:buFont typeface="Arial"/>
              <a:buChar char="•"/>
            </a:pPr>
            <a:r>
              <a:rPr lang="nl-NL" sz="2800" spc="-1" dirty="0">
                <a:latin typeface="Calibri" panose="020F0502020204030204" pitchFamily="34" charset="0"/>
                <a:cs typeface="Calibri" panose="020F0502020204030204" pitchFamily="34" charset="0"/>
              </a:rPr>
              <a:t>Standard </a:t>
            </a:r>
            <a:r>
              <a:rPr lang="nl-NL" sz="2800" spc="-1" dirty="0" err="1">
                <a:latin typeface="Calibri" panose="020F0502020204030204" pitchFamily="34" charset="0"/>
                <a:cs typeface="Calibri" panose="020F0502020204030204" pitchFamily="34" charset="0"/>
              </a:rPr>
              <a:t>graphs</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to</a:t>
            </a:r>
            <a:r>
              <a:rPr lang="nl-NL" sz="2800" spc="-1" dirty="0">
                <a:latin typeface="Calibri" panose="020F0502020204030204" pitchFamily="34" charset="0"/>
                <a:cs typeface="Calibri" panose="020F0502020204030204" pitchFamily="34" charset="0"/>
              </a:rPr>
              <a:t> look at </a:t>
            </a:r>
            <a:r>
              <a:rPr lang="nl-NL" sz="2800" spc="-1" dirty="0" err="1">
                <a:latin typeface="Calibri" panose="020F0502020204030204" pitchFamily="34" charset="0"/>
                <a:cs typeface="Calibri" panose="020F0502020204030204" pitchFamily="34" charset="0"/>
              </a:rPr>
              <a:t>variation</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and</a:t>
            </a:r>
            <a:r>
              <a:rPr lang="nl-NL" sz="2800" spc="-1" dirty="0">
                <a:latin typeface="Calibri" panose="020F0502020204030204" pitchFamily="34" charset="0"/>
                <a:cs typeface="Calibri" panose="020F0502020204030204" pitchFamily="34" charset="0"/>
              </a:rPr>
              <a:t> </a:t>
            </a:r>
            <a:r>
              <a:rPr lang="nl-NL" sz="2800" spc="-1" dirty="0" err="1">
                <a:latin typeface="Calibri" panose="020F0502020204030204" pitchFamily="34" charset="0"/>
                <a:cs typeface="Calibri" panose="020F0502020204030204" pitchFamily="34" charset="0"/>
              </a:rPr>
              <a:t>association</a:t>
            </a:r>
            <a:endParaRPr lang="nl-NL" sz="2800" spc="-1" dirty="0">
              <a:latin typeface="Calibri" panose="020F0502020204030204" pitchFamily="34" charset="0"/>
              <a:cs typeface="Calibri" panose="020F0502020204030204" pitchFamily="34" charset="0"/>
            </a:endParaRPr>
          </a:p>
          <a:p>
            <a:pPr marL="685800" lvl="1" indent="-227880">
              <a:lnSpc>
                <a:spcPct val="90000"/>
              </a:lnSpc>
              <a:spcBef>
                <a:spcPts val="1001"/>
              </a:spcBef>
              <a:buClr>
                <a:srgbClr val="000000"/>
              </a:buClr>
              <a:buFont typeface="Arial"/>
              <a:buChar char="•"/>
            </a:pPr>
            <a:endParaRPr lang="nl-NL" sz="2800" b="0" strike="noStrike" spc="-1" dirty="0">
              <a:latin typeface="Calibri" panose="020F0502020204030204" pitchFamily="34" charset="0"/>
              <a:cs typeface="Calibri" panose="020F0502020204030204" pitchFamily="34" charset="0"/>
            </a:endParaRPr>
          </a:p>
          <a:p>
            <a:pPr>
              <a:lnSpc>
                <a:spcPct val="90000"/>
              </a:lnSpc>
              <a:spcBef>
                <a:spcPts val="1001"/>
              </a:spcBef>
            </a:pPr>
            <a:endParaRPr lang="nl-NL" sz="2800" b="0" strike="noStrike" spc="-1"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dirty="0" err="1">
                <a:solidFill>
                  <a:srgbClr val="000000"/>
                </a:solidFill>
                <a:latin typeface="Calibri Light"/>
              </a:rPr>
              <a:t>Exploratory</a:t>
            </a:r>
            <a:r>
              <a:rPr lang="nl-NL" sz="4400" b="0" strike="noStrike" spc="-1" dirty="0">
                <a:solidFill>
                  <a:srgbClr val="000000"/>
                </a:solidFill>
                <a:latin typeface="Calibri Light"/>
              </a:rPr>
              <a:t> </a:t>
            </a:r>
            <a:r>
              <a:rPr lang="nl-NL" sz="4400" b="0" strike="noStrike" spc="-1" dirty="0" err="1">
                <a:solidFill>
                  <a:srgbClr val="000000"/>
                </a:solidFill>
                <a:latin typeface="Calibri Light"/>
              </a:rPr>
              <a:t>vs</a:t>
            </a:r>
            <a:r>
              <a:rPr lang="nl-NL" sz="4400" b="0" strike="noStrike" spc="-1" dirty="0">
                <a:solidFill>
                  <a:srgbClr val="000000"/>
                </a:solidFill>
                <a:latin typeface="Calibri Light"/>
              </a:rPr>
              <a:t> </a:t>
            </a:r>
            <a:r>
              <a:rPr lang="nl-NL" sz="4400" b="0" strike="noStrike" spc="-1" dirty="0" err="1">
                <a:solidFill>
                  <a:srgbClr val="000000"/>
                </a:solidFill>
                <a:latin typeface="Calibri Light"/>
              </a:rPr>
              <a:t>confirmatory</a:t>
            </a:r>
            <a:endParaRPr lang="nl-NL" sz="4400" b="0" strike="noStrike" spc="-1" dirty="0">
              <a:latin typeface="Arial"/>
            </a:endParaRPr>
          </a:p>
        </p:txBody>
      </p:sp>
      <p:sp>
        <p:nvSpPr>
          <p:cNvPr id="100"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nl-NL" sz="2800" b="0" i="1" strike="noStrike" spc="-1" dirty="0" err="1">
                <a:solidFill>
                  <a:srgbClr val="000000"/>
                </a:solidFill>
                <a:latin typeface="Calibri"/>
              </a:rPr>
              <a:t>You</a:t>
            </a:r>
            <a:r>
              <a:rPr lang="nl-NL" sz="2800" b="0" i="1" strike="noStrike" spc="-1" dirty="0">
                <a:solidFill>
                  <a:srgbClr val="000000"/>
                </a:solidFill>
                <a:latin typeface="Calibri"/>
              </a:rPr>
              <a:t> </a:t>
            </a:r>
            <a:r>
              <a:rPr lang="nl-NL" sz="2800" b="0" i="1" strike="noStrike" spc="-1" dirty="0" err="1">
                <a:solidFill>
                  <a:srgbClr val="000000"/>
                </a:solidFill>
                <a:latin typeface="Calibri"/>
              </a:rPr>
              <a:t>work</a:t>
            </a:r>
            <a:r>
              <a:rPr lang="nl-NL" sz="2800" b="0" i="1" strike="noStrike" spc="-1" dirty="0">
                <a:solidFill>
                  <a:srgbClr val="000000"/>
                </a:solidFill>
                <a:latin typeface="Calibri"/>
              </a:rPr>
              <a:t> at Google </a:t>
            </a:r>
            <a:r>
              <a:rPr lang="nl-NL" sz="2800" b="0" i="1" strike="noStrike" spc="-1" dirty="0" err="1">
                <a:solidFill>
                  <a:srgbClr val="000000"/>
                </a:solidFill>
                <a:latin typeface="Calibri"/>
              </a:rPr>
              <a:t>and</a:t>
            </a:r>
            <a:r>
              <a:rPr lang="nl-NL" sz="2800" b="0" i="1" strike="noStrike" spc="-1" dirty="0">
                <a:solidFill>
                  <a:srgbClr val="000000"/>
                </a:solidFill>
                <a:latin typeface="Calibri"/>
              </a:rPr>
              <a:t> </a:t>
            </a:r>
            <a:r>
              <a:rPr lang="nl-NL" sz="2800" b="0" i="1" strike="noStrike" spc="-1" dirty="0" err="1">
                <a:solidFill>
                  <a:srgbClr val="000000"/>
                </a:solidFill>
                <a:latin typeface="Calibri"/>
              </a:rPr>
              <a:t>your</a:t>
            </a:r>
            <a:r>
              <a:rPr lang="nl-NL" sz="2800" b="0" i="1" strike="noStrike" spc="-1" dirty="0">
                <a:solidFill>
                  <a:srgbClr val="000000"/>
                </a:solidFill>
                <a:latin typeface="Calibri"/>
              </a:rPr>
              <a:t> </a:t>
            </a:r>
            <a:r>
              <a:rPr lang="nl-NL" sz="2800" b="0" i="1" strike="noStrike" spc="-1" dirty="0" err="1">
                <a:solidFill>
                  <a:srgbClr val="000000"/>
                </a:solidFill>
                <a:latin typeface="Calibri"/>
              </a:rPr>
              <a:t>colleague</a:t>
            </a:r>
            <a:r>
              <a:rPr lang="nl-NL" sz="2800" b="0" i="1" strike="noStrike" spc="-1" dirty="0">
                <a:solidFill>
                  <a:srgbClr val="000000"/>
                </a:solidFill>
                <a:latin typeface="Calibri"/>
              </a:rPr>
              <a:t> has </a:t>
            </a:r>
            <a:r>
              <a:rPr lang="nl-NL" sz="2800" b="0" i="1" strike="noStrike" spc="-1" dirty="0" err="1">
                <a:solidFill>
                  <a:srgbClr val="000000"/>
                </a:solidFill>
                <a:latin typeface="Calibri"/>
              </a:rPr>
              <a:t>implemented</a:t>
            </a:r>
            <a:r>
              <a:rPr lang="nl-NL" sz="2800" b="0" i="1" strike="noStrike" spc="-1" dirty="0">
                <a:solidFill>
                  <a:srgbClr val="000000"/>
                </a:solidFill>
                <a:latin typeface="Calibri"/>
              </a:rPr>
              <a:t> a new search </a:t>
            </a:r>
            <a:r>
              <a:rPr lang="nl-NL" sz="2800" b="0" i="1" strike="noStrike" spc="-1" dirty="0" err="1">
                <a:solidFill>
                  <a:srgbClr val="000000"/>
                </a:solidFill>
                <a:latin typeface="Calibri"/>
              </a:rPr>
              <a:t>algorithm</a:t>
            </a:r>
            <a:r>
              <a:rPr lang="nl-NL" sz="2800" b="0" i="1" strike="noStrike" spc="-1" dirty="0">
                <a:solidFill>
                  <a:srgbClr val="000000"/>
                </a:solidFill>
                <a:latin typeface="Calibri"/>
              </a:rPr>
              <a:t> </a:t>
            </a:r>
            <a:r>
              <a:rPr lang="nl-NL" sz="2800" b="0" i="1" strike="noStrike" spc="-1" dirty="0" err="1">
                <a:solidFill>
                  <a:srgbClr val="000000"/>
                </a:solidFill>
                <a:latin typeface="Calibri"/>
              </a:rPr>
              <a:t>for</a:t>
            </a:r>
            <a:r>
              <a:rPr lang="nl-NL" sz="2800" b="0" i="1" strike="noStrike" spc="-1" dirty="0">
                <a:solidFill>
                  <a:srgbClr val="000000"/>
                </a:solidFill>
                <a:latin typeface="Calibri"/>
              </a:rPr>
              <a:t> </a:t>
            </a:r>
            <a:r>
              <a:rPr lang="nl-NL" sz="2800" b="0" i="1" strike="noStrike" spc="-1" dirty="0" err="1">
                <a:solidFill>
                  <a:srgbClr val="000000"/>
                </a:solidFill>
                <a:latin typeface="Calibri"/>
              </a:rPr>
              <a:t>German</a:t>
            </a:r>
            <a:r>
              <a:rPr lang="nl-NL" sz="2800" b="0" i="1" strike="noStrike" spc="-1" dirty="0">
                <a:solidFill>
                  <a:srgbClr val="000000"/>
                </a:solidFill>
                <a:latin typeface="Calibri"/>
              </a:rPr>
              <a:t> </a:t>
            </a:r>
            <a:r>
              <a:rPr lang="nl-NL" sz="2800" b="0" i="1" strike="noStrike" spc="-1" dirty="0" err="1">
                <a:solidFill>
                  <a:srgbClr val="000000"/>
                </a:solidFill>
                <a:latin typeface="Calibri"/>
              </a:rPr>
              <a:t>searches</a:t>
            </a:r>
            <a:r>
              <a:rPr lang="nl-NL" sz="2800" b="0" i="1" strike="noStrike" spc="-1" dirty="0">
                <a:solidFill>
                  <a:srgbClr val="000000"/>
                </a:solidFill>
                <a:latin typeface="Calibri"/>
              </a:rPr>
              <a:t>. </a:t>
            </a:r>
            <a:r>
              <a:rPr lang="nl-NL" sz="2800" b="0" i="1" strike="noStrike" spc="-1" dirty="0" err="1">
                <a:solidFill>
                  <a:srgbClr val="000000"/>
                </a:solidFill>
                <a:latin typeface="Calibri"/>
              </a:rPr>
              <a:t>Your</a:t>
            </a:r>
            <a:r>
              <a:rPr lang="nl-NL" sz="2800" b="0" i="1" strike="noStrike" spc="-1" dirty="0">
                <a:solidFill>
                  <a:srgbClr val="000000"/>
                </a:solidFill>
                <a:latin typeface="Calibri"/>
              </a:rPr>
              <a:t> </a:t>
            </a:r>
            <a:r>
              <a:rPr lang="nl-NL" sz="2800" b="0" i="1" strike="noStrike" spc="-1" dirty="0" err="1">
                <a:solidFill>
                  <a:srgbClr val="000000"/>
                </a:solidFill>
                <a:latin typeface="Calibri"/>
              </a:rPr>
              <a:t>task</a:t>
            </a:r>
            <a:r>
              <a:rPr lang="nl-NL" sz="2800" b="0" i="1" strike="noStrike" spc="-1" dirty="0">
                <a:solidFill>
                  <a:srgbClr val="000000"/>
                </a:solidFill>
                <a:latin typeface="Calibri"/>
              </a:rPr>
              <a:t> is </a:t>
            </a:r>
            <a:r>
              <a:rPr lang="nl-NL" sz="2800" b="0" i="1" strike="noStrike" spc="-1" dirty="0" err="1">
                <a:solidFill>
                  <a:srgbClr val="000000"/>
                </a:solidFill>
                <a:latin typeface="Calibri"/>
              </a:rPr>
              <a:t>to</a:t>
            </a:r>
            <a:r>
              <a:rPr lang="nl-NL" sz="2800" b="0" i="1" strike="noStrike" spc="-1" dirty="0">
                <a:solidFill>
                  <a:srgbClr val="000000"/>
                </a:solidFill>
                <a:latin typeface="Calibri"/>
              </a:rPr>
              <a:t> check </a:t>
            </a:r>
            <a:r>
              <a:rPr lang="nl-NL" sz="2800" b="0" i="1" strike="noStrike" spc="-1" dirty="0" err="1">
                <a:solidFill>
                  <a:srgbClr val="000000"/>
                </a:solidFill>
                <a:latin typeface="Calibri"/>
              </a:rPr>
              <a:t>whether</a:t>
            </a:r>
            <a:r>
              <a:rPr lang="nl-NL" sz="2800" b="0" i="1" strike="noStrike" spc="-1" dirty="0">
                <a:solidFill>
                  <a:srgbClr val="000000"/>
                </a:solidFill>
                <a:latin typeface="Calibri"/>
              </a:rPr>
              <a:t> </a:t>
            </a:r>
            <a:r>
              <a:rPr lang="nl-NL" sz="2800" b="0" i="1" strike="noStrike" spc="-1" dirty="0" err="1">
                <a:solidFill>
                  <a:srgbClr val="000000"/>
                </a:solidFill>
                <a:latin typeface="Calibri"/>
              </a:rPr>
              <a:t>this</a:t>
            </a:r>
            <a:r>
              <a:rPr lang="nl-NL" sz="2800" b="0" i="1" strike="noStrike" spc="-1" dirty="0">
                <a:solidFill>
                  <a:srgbClr val="000000"/>
                </a:solidFill>
                <a:latin typeface="Calibri"/>
              </a:rPr>
              <a:t> </a:t>
            </a:r>
            <a:r>
              <a:rPr lang="nl-NL" sz="2800" b="0" i="1" strike="noStrike" spc="-1" dirty="0" err="1">
                <a:solidFill>
                  <a:srgbClr val="000000"/>
                </a:solidFill>
                <a:latin typeface="Calibri"/>
              </a:rPr>
              <a:t>algorithm</a:t>
            </a:r>
            <a:r>
              <a:rPr lang="nl-NL" sz="2800" b="0" i="1" strike="noStrike" spc="-1" dirty="0">
                <a:solidFill>
                  <a:srgbClr val="000000"/>
                </a:solidFill>
                <a:latin typeface="Calibri"/>
              </a:rPr>
              <a:t> </a:t>
            </a:r>
            <a:r>
              <a:rPr lang="nl-NL" sz="2800" b="0" i="1" strike="noStrike" spc="-1" dirty="0" err="1">
                <a:solidFill>
                  <a:srgbClr val="000000"/>
                </a:solidFill>
                <a:latin typeface="Calibri"/>
              </a:rPr>
              <a:t>performs</a:t>
            </a:r>
            <a:r>
              <a:rPr lang="nl-NL" sz="2800" b="0" i="1" strike="noStrike" spc="-1" dirty="0">
                <a:solidFill>
                  <a:srgbClr val="000000"/>
                </a:solidFill>
                <a:latin typeface="Calibri"/>
              </a:rPr>
              <a:t> </a:t>
            </a:r>
            <a:r>
              <a:rPr lang="nl-NL" sz="2800" b="0" i="1" strike="noStrike" spc="-1" dirty="0" err="1">
                <a:solidFill>
                  <a:srgbClr val="000000"/>
                </a:solidFill>
                <a:latin typeface="Calibri"/>
              </a:rPr>
              <a:t>better</a:t>
            </a:r>
            <a:r>
              <a:rPr lang="nl-NL" sz="2800" b="0" i="1" strike="noStrike" spc="-1" dirty="0">
                <a:solidFill>
                  <a:srgbClr val="000000"/>
                </a:solidFill>
                <a:latin typeface="Calibri"/>
              </a:rPr>
              <a:t> </a:t>
            </a:r>
            <a:r>
              <a:rPr lang="nl-NL" sz="2800" b="0" i="1" strike="noStrike" spc="-1" dirty="0" err="1">
                <a:solidFill>
                  <a:srgbClr val="000000"/>
                </a:solidFill>
                <a:latin typeface="Calibri"/>
              </a:rPr>
              <a:t>than</a:t>
            </a:r>
            <a:r>
              <a:rPr lang="nl-NL" sz="2800" b="0" i="1" strike="noStrike" spc="-1" dirty="0">
                <a:solidFill>
                  <a:srgbClr val="000000"/>
                </a:solidFill>
                <a:latin typeface="Calibri"/>
              </a:rPr>
              <a:t> </a:t>
            </a:r>
            <a:r>
              <a:rPr lang="nl-NL" sz="2800" b="0" i="1" strike="noStrike" spc="-1" dirty="0" err="1">
                <a:solidFill>
                  <a:srgbClr val="000000"/>
                </a:solidFill>
                <a:latin typeface="Calibri"/>
              </a:rPr>
              <a:t>the</a:t>
            </a:r>
            <a:r>
              <a:rPr lang="nl-NL" sz="2800" b="0" i="1" strike="noStrike" spc="-1" dirty="0">
                <a:solidFill>
                  <a:srgbClr val="000000"/>
                </a:solidFill>
                <a:latin typeface="Calibri"/>
              </a:rPr>
              <a:t> </a:t>
            </a:r>
            <a:r>
              <a:rPr lang="nl-NL" sz="2800" b="0" i="1" strike="noStrike" spc="-1" dirty="0" err="1">
                <a:solidFill>
                  <a:srgbClr val="000000"/>
                </a:solidFill>
                <a:latin typeface="Calibri"/>
              </a:rPr>
              <a:t>existing</a:t>
            </a:r>
            <a:r>
              <a:rPr lang="nl-NL" sz="2800" b="0" i="1" strike="noStrike" spc="-1" dirty="0">
                <a:solidFill>
                  <a:srgbClr val="000000"/>
                </a:solidFill>
                <a:latin typeface="Calibri"/>
              </a:rPr>
              <a:t> </a:t>
            </a:r>
            <a:r>
              <a:rPr lang="nl-NL" sz="2800" b="0" i="1" strike="noStrike" spc="-1" dirty="0" err="1">
                <a:solidFill>
                  <a:srgbClr val="000000"/>
                </a:solidFill>
                <a:latin typeface="Calibri"/>
              </a:rPr>
              <a:t>one</a:t>
            </a:r>
            <a:r>
              <a:rPr lang="nl-NL" sz="2800" b="0" i="1" strike="noStrike" spc="-1" dirty="0">
                <a:solidFill>
                  <a:srgbClr val="000000"/>
                </a:solidFill>
                <a:latin typeface="Calibri"/>
              </a:rPr>
              <a:t>.</a:t>
            </a:r>
            <a:endParaRPr lang="nl-NL" sz="2800" b="0" strike="noStrike" spc="-1" dirty="0">
              <a:latin typeface="Arial"/>
            </a:endParaRPr>
          </a:p>
          <a:p>
            <a:pPr>
              <a:lnSpc>
                <a:spcPct val="90000"/>
              </a:lnSpc>
              <a:spcBef>
                <a:spcPts val="1001"/>
              </a:spcBef>
            </a:pP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1" strike="noStrike" spc="-1" dirty="0" err="1">
                <a:solidFill>
                  <a:srgbClr val="000000"/>
                </a:solidFill>
                <a:latin typeface="Calibri"/>
              </a:rPr>
              <a:t>Confirmatory</a:t>
            </a:r>
            <a:r>
              <a:rPr lang="nl-NL" sz="2800" b="1" strike="noStrike" spc="-1" dirty="0">
                <a:solidFill>
                  <a:srgbClr val="000000"/>
                </a:solidFill>
                <a:latin typeface="Calibri"/>
              </a:rPr>
              <a:t>.</a:t>
            </a: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err="1">
                <a:solidFill>
                  <a:srgbClr val="000000"/>
                </a:solidFill>
                <a:latin typeface="Calibri"/>
              </a:rPr>
              <a:t>Theory</a:t>
            </a:r>
            <a:r>
              <a:rPr lang="nl-NL" sz="2800" b="0" strike="noStrike" spc="-1" dirty="0">
                <a:solidFill>
                  <a:srgbClr val="000000"/>
                </a:solidFill>
                <a:latin typeface="Calibri"/>
              </a:rPr>
              <a:t> </a:t>
            </a:r>
            <a:r>
              <a:rPr lang="nl-NL" sz="2800" b="0" strike="noStrike" spc="-1" dirty="0" err="1">
                <a:solidFill>
                  <a:srgbClr val="000000"/>
                </a:solidFill>
                <a:latin typeface="Calibri"/>
              </a:rPr>
              <a:t>testing</a:t>
            </a:r>
            <a:r>
              <a:rPr lang="nl-NL" sz="2800" b="0" strike="noStrike" spc="-1" dirty="0">
                <a:solidFill>
                  <a:srgbClr val="000000"/>
                </a:solidFill>
                <a:latin typeface="Calibri"/>
              </a:rPr>
              <a:t>, hypothesis: new </a:t>
            </a:r>
            <a:r>
              <a:rPr lang="nl-NL" sz="2800" b="0" strike="noStrike" spc="-1" dirty="0" err="1">
                <a:solidFill>
                  <a:srgbClr val="000000"/>
                </a:solidFill>
                <a:latin typeface="Calibri"/>
              </a:rPr>
              <a:t>works</a:t>
            </a:r>
            <a:r>
              <a:rPr lang="nl-NL" sz="2800" b="0" strike="noStrike" spc="-1" dirty="0">
                <a:solidFill>
                  <a:srgbClr val="000000"/>
                </a:solidFill>
                <a:latin typeface="Calibri"/>
              </a:rPr>
              <a:t> </a:t>
            </a:r>
            <a:r>
              <a:rPr lang="nl-NL" sz="2800" b="0" strike="noStrike" spc="-1" dirty="0" err="1">
                <a:solidFill>
                  <a:srgbClr val="000000"/>
                </a:solidFill>
                <a:latin typeface="Calibri"/>
              </a:rPr>
              <a:t>better</a:t>
            </a:r>
            <a:r>
              <a:rPr lang="nl-NL" sz="2800" b="0" strike="noStrike" spc="-1" dirty="0">
                <a:solidFill>
                  <a:srgbClr val="000000"/>
                </a:solidFill>
                <a:latin typeface="Calibri"/>
              </a:rPr>
              <a:t> </a:t>
            </a:r>
            <a:r>
              <a:rPr lang="nl-NL" sz="2800" b="0" strike="noStrike" spc="-1" dirty="0" err="1">
                <a:solidFill>
                  <a:srgbClr val="000000"/>
                </a:solidFill>
                <a:latin typeface="Calibri"/>
              </a:rPr>
              <a:t>than</a:t>
            </a:r>
            <a:r>
              <a:rPr lang="nl-NL" sz="2800" b="0" strike="noStrike" spc="-1" dirty="0">
                <a:solidFill>
                  <a:srgbClr val="000000"/>
                </a:solidFill>
                <a:latin typeface="Calibri"/>
              </a:rPr>
              <a:t> </a:t>
            </a:r>
            <a:r>
              <a:rPr lang="nl-NL" sz="2800" b="0" strike="noStrike" spc="-1" dirty="0" err="1">
                <a:solidFill>
                  <a:srgbClr val="000000"/>
                </a:solidFill>
                <a:latin typeface="Calibri"/>
              </a:rPr>
              <a:t>old</a:t>
            </a: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a:solidFill>
                  <a:srgbClr val="000000"/>
                </a:solidFill>
                <a:latin typeface="Calibri"/>
              </a:rPr>
              <a:t>Analysis </a:t>
            </a:r>
            <a:r>
              <a:rPr lang="nl-NL" sz="2800" b="0" strike="noStrike" spc="-1" dirty="0" err="1">
                <a:solidFill>
                  <a:srgbClr val="000000"/>
                </a:solidFill>
                <a:latin typeface="Calibri"/>
              </a:rPr>
              <a:t>can</a:t>
            </a:r>
            <a:r>
              <a:rPr lang="nl-NL" sz="2800" b="0" strike="noStrike" spc="-1" dirty="0">
                <a:solidFill>
                  <a:srgbClr val="000000"/>
                </a:solidFill>
                <a:latin typeface="Calibri"/>
              </a:rPr>
              <a:t> </a:t>
            </a:r>
            <a:r>
              <a:rPr lang="nl-NL" sz="2800" b="0" strike="noStrike" spc="-1" dirty="0" err="1">
                <a:solidFill>
                  <a:srgbClr val="000000"/>
                </a:solidFill>
                <a:latin typeface="Calibri"/>
              </a:rPr>
              <a:t>be</a:t>
            </a:r>
            <a:r>
              <a:rPr lang="nl-NL" sz="2800" b="0" strike="noStrike" spc="-1" dirty="0">
                <a:solidFill>
                  <a:srgbClr val="000000"/>
                </a:solidFill>
                <a:latin typeface="Calibri"/>
              </a:rPr>
              <a:t> </a:t>
            </a:r>
            <a:r>
              <a:rPr lang="nl-NL" sz="2800" b="0" strike="noStrike" spc="-1" dirty="0" err="1">
                <a:solidFill>
                  <a:srgbClr val="000000"/>
                </a:solidFill>
                <a:latin typeface="Calibri"/>
              </a:rPr>
              <a:t>defined</a:t>
            </a:r>
            <a:r>
              <a:rPr lang="nl-NL" sz="2800" b="0" strike="noStrike" spc="-1" dirty="0">
                <a:solidFill>
                  <a:srgbClr val="000000"/>
                </a:solidFill>
                <a:latin typeface="Calibri"/>
              </a:rPr>
              <a:t> in advance: </a:t>
            </a:r>
            <a:r>
              <a:rPr lang="nl-NL" sz="2800" b="0" strike="noStrike" spc="-1" dirty="0" err="1">
                <a:solidFill>
                  <a:srgbClr val="000000"/>
                </a:solidFill>
                <a:latin typeface="Calibri"/>
              </a:rPr>
              <a:t>which</a:t>
            </a:r>
            <a:r>
              <a:rPr lang="nl-NL" sz="2800" b="0" strike="noStrike" spc="-1" dirty="0">
                <a:solidFill>
                  <a:srgbClr val="000000"/>
                </a:solidFill>
                <a:latin typeface="Calibri"/>
              </a:rPr>
              <a:t> </a:t>
            </a:r>
            <a:r>
              <a:rPr lang="nl-NL" sz="2800" b="0" strike="noStrike" spc="-1" dirty="0" err="1">
                <a:solidFill>
                  <a:srgbClr val="000000"/>
                </a:solidFill>
                <a:latin typeface="Calibri"/>
              </a:rPr>
              <a:t>outcome</a:t>
            </a:r>
            <a:r>
              <a:rPr lang="nl-NL" sz="2800" b="0" strike="noStrike" spc="-1" dirty="0">
                <a:solidFill>
                  <a:srgbClr val="000000"/>
                </a:solidFill>
                <a:latin typeface="Calibri"/>
              </a:rPr>
              <a:t> variables, </a:t>
            </a:r>
            <a:r>
              <a:rPr lang="nl-NL" sz="2800" b="0" strike="noStrike" spc="-1" dirty="0" err="1">
                <a:solidFill>
                  <a:srgbClr val="000000"/>
                </a:solidFill>
                <a:latin typeface="Calibri"/>
              </a:rPr>
              <a:t>how</a:t>
            </a:r>
            <a:r>
              <a:rPr lang="nl-NL" sz="2800" b="0" strike="noStrike" spc="-1" dirty="0">
                <a:solidFill>
                  <a:srgbClr val="000000"/>
                </a:solidFill>
                <a:latin typeface="Calibri"/>
              </a:rPr>
              <a:t> </a:t>
            </a:r>
            <a:r>
              <a:rPr lang="nl-NL" sz="2800" b="0" strike="noStrike" spc="-1" dirty="0" err="1">
                <a:solidFill>
                  <a:srgbClr val="000000"/>
                </a:solidFill>
                <a:latin typeface="Calibri"/>
              </a:rPr>
              <a:t>to</a:t>
            </a:r>
            <a:r>
              <a:rPr lang="nl-NL" sz="2800" b="0" strike="noStrike" spc="-1" dirty="0">
                <a:solidFill>
                  <a:srgbClr val="000000"/>
                </a:solidFill>
                <a:latin typeface="Calibri"/>
              </a:rPr>
              <a:t> sample </a:t>
            </a:r>
            <a:r>
              <a:rPr lang="nl-NL" sz="2800" b="0" strike="noStrike" spc="-1" dirty="0" err="1">
                <a:solidFill>
                  <a:srgbClr val="000000"/>
                </a:solidFill>
                <a:latin typeface="Calibri"/>
              </a:rPr>
              <a:t>from</a:t>
            </a:r>
            <a:r>
              <a:rPr lang="nl-NL" sz="2800" b="0" strike="noStrike" spc="-1" dirty="0">
                <a:solidFill>
                  <a:srgbClr val="000000"/>
                </a:solidFill>
                <a:latin typeface="Calibri"/>
              </a:rPr>
              <a:t> </a:t>
            </a:r>
            <a:r>
              <a:rPr lang="nl-NL" sz="2800" b="0" strike="noStrike" spc="-1" dirty="0" err="1">
                <a:solidFill>
                  <a:srgbClr val="000000"/>
                </a:solidFill>
                <a:latin typeface="Calibri"/>
              </a:rPr>
              <a:t>the</a:t>
            </a:r>
            <a:r>
              <a:rPr lang="nl-NL" sz="2800" b="0" strike="noStrike" spc="-1" dirty="0">
                <a:solidFill>
                  <a:srgbClr val="000000"/>
                </a:solidFill>
                <a:latin typeface="Calibri"/>
              </a:rPr>
              <a:t> </a:t>
            </a:r>
            <a:r>
              <a:rPr lang="nl-NL" sz="2800" b="0" strike="noStrike" spc="-1" dirty="0" err="1">
                <a:solidFill>
                  <a:srgbClr val="000000"/>
                </a:solidFill>
                <a:latin typeface="Calibri"/>
              </a:rPr>
              <a:t>population</a:t>
            </a:r>
            <a:r>
              <a:rPr lang="nl-NL" sz="2800" b="0" strike="noStrike" spc="-1" dirty="0">
                <a:solidFill>
                  <a:srgbClr val="000000"/>
                </a:solidFill>
                <a:latin typeface="Calibri"/>
              </a:rPr>
              <a:t>, </a:t>
            </a:r>
            <a:r>
              <a:rPr lang="nl-NL" sz="2800" b="0" strike="noStrike" spc="-1" dirty="0" err="1">
                <a:solidFill>
                  <a:srgbClr val="000000"/>
                </a:solidFill>
                <a:latin typeface="Calibri"/>
              </a:rPr>
              <a:t>which</a:t>
            </a:r>
            <a:r>
              <a:rPr lang="nl-NL" sz="2800" b="0" strike="noStrike" spc="-1" dirty="0">
                <a:solidFill>
                  <a:srgbClr val="000000"/>
                </a:solidFill>
                <a:latin typeface="Calibri"/>
              </a:rPr>
              <a:t> </a:t>
            </a:r>
            <a:r>
              <a:rPr lang="nl-NL" sz="2800" b="0" strike="noStrike" spc="-1" dirty="0" err="1">
                <a:solidFill>
                  <a:srgbClr val="000000"/>
                </a:solidFill>
                <a:latin typeface="Calibri"/>
              </a:rPr>
              <a:t>method</a:t>
            </a:r>
            <a:r>
              <a:rPr lang="nl-NL" sz="2800" b="0" strike="noStrike" spc="-1" dirty="0">
                <a:solidFill>
                  <a:srgbClr val="000000"/>
                </a:solidFill>
                <a:latin typeface="Calibri"/>
              </a:rPr>
              <a:t>?</a:t>
            </a: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a:solidFill>
                  <a:srgbClr val="000000"/>
                </a:solidFill>
                <a:latin typeface="Calibri"/>
              </a:rPr>
              <a:t>Full analysis script </a:t>
            </a:r>
            <a:r>
              <a:rPr lang="nl-NL" sz="2800" b="0" strike="noStrike" spc="-1" dirty="0" err="1">
                <a:solidFill>
                  <a:srgbClr val="000000"/>
                </a:solidFill>
                <a:latin typeface="Calibri"/>
              </a:rPr>
              <a:t>could</a:t>
            </a:r>
            <a:r>
              <a:rPr lang="nl-NL" sz="2800" b="0" strike="noStrike" spc="-1" dirty="0">
                <a:solidFill>
                  <a:srgbClr val="000000"/>
                </a:solidFill>
                <a:latin typeface="Calibri"/>
              </a:rPr>
              <a:t> </a:t>
            </a:r>
            <a:r>
              <a:rPr lang="nl-NL" sz="2800" b="0" strike="noStrike" spc="-1" dirty="0" err="1">
                <a:solidFill>
                  <a:srgbClr val="000000"/>
                </a:solidFill>
                <a:latin typeface="Calibri"/>
              </a:rPr>
              <a:t>be</a:t>
            </a:r>
            <a:r>
              <a:rPr lang="nl-NL" sz="2800" b="0" strike="noStrike" spc="-1" dirty="0">
                <a:solidFill>
                  <a:srgbClr val="000000"/>
                </a:solidFill>
                <a:latin typeface="Calibri"/>
              </a:rPr>
              <a:t> </a:t>
            </a:r>
            <a:r>
              <a:rPr lang="nl-NL" sz="2800" b="0" strike="noStrike" spc="-1" dirty="0" err="1">
                <a:solidFill>
                  <a:srgbClr val="000000"/>
                </a:solidFill>
                <a:latin typeface="Calibri"/>
              </a:rPr>
              <a:t>written</a:t>
            </a:r>
            <a:r>
              <a:rPr lang="nl-NL" sz="2800" b="0" strike="noStrike" spc="-1" dirty="0">
                <a:solidFill>
                  <a:srgbClr val="000000"/>
                </a:solidFill>
                <a:latin typeface="Calibri"/>
              </a:rPr>
              <a:t> </a:t>
            </a:r>
            <a:r>
              <a:rPr lang="nl-NL" sz="2800" b="0" strike="noStrike" spc="-1" dirty="0" err="1">
                <a:solidFill>
                  <a:srgbClr val="000000"/>
                </a:solidFill>
                <a:latin typeface="Calibri"/>
              </a:rPr>
              <a:t>before</a:t>
            </a:r>
            <a:r>
              <a:rPr lang="nl-NL" sz="2800" b="0" strike="noStrike" spc="-1" dirty="0">
                <a:solidFill>
                  <a:srgbClr val="000000"/>
                </a:solidFill>
                <a:latin typeface="Calibri"/>
              </a:rPr>
              <a:t> </a:t>
            </a:r>
            <a:r>
              <a:rPr lang="nl-NL" sz="2800" b="0" strike="noStrike" spc="-1" dirty="0" err="1">
                <a:solidFill>
                  <a:srgbClr val="000000"/>
                </a:solidFill>
                <a:latin typeface="Calibri"/>
              </a:rPr>
              <a:t>the</a:t>
            </a:r>
            <a:r>
              <a:rPr lang="nl-NL" sz="2800" b="0" strike="noStrike" spc="-1" dirty="0">
                <a:solidFill>
                  <a:srgbClr val="000000"/>
                </a:solidFill>
                <a:latin typeface="Calibri"/>
              </a:rPr>
              <a:t> data even </a:t>
            </a:r>
            <a:r>
              <a:rPr lang="nl-NL" sz="2800" b="0" strike="noStrike" spc="-1" dirty="0" err="1">
                <a:solidFill>
                  <a:srgbClr val="000000"/>
                </a:solidFill>
                <a:latin typeface="Calibri"/>
              </a:rPr>
              <a:t>exists</a:t>
            </a:r>
            <a:endParaRPr lang="nl-NL" sz="2800" b="0" strike="noStrike" spc="-1" dirty="0">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nl-NL" sz="4400" b="0" strike="noStrike" spc="-1" dirty="0" err="1">
                <a:solidFill>
                  <a:srgbClr val="000000"/>
                </a:solidFill>
                <a:latin typeface="Calibri Light"/>
              </a:rPr>
              <a:t>Exploratory</a:t>
            </a:r>
            <a:r>
              <a:rPr lang="nl-NL" sz="4400" b="0" strike="noStrike" spc="-1" dirty="0">
                <a:solidFill>
                  <a:srgbClr val="000000"/>
                </a:solidFill>
                <a:latin typeface="Calibri Light"/>
              </a:rPr>
              <a:t> </a:t>
            </a:r>
            <a:r>
              <a:rPr lang="nl-NL" sz="4400" b="0" strike="noStrike" spc="-1" dirty="0" err="1">
                <a:solidFill>
                  <a:srgbClr val="000000"/>
                </a:solidFill>
                <a:latin typeface="Calibri Light"/>
              </a:rPr>
              <a:t>vs</a:t>
            </a:r>
            <a:r>
              <a:rPr lang="nl-NL" sz="4400" b="0" strike="noStrike" spc="-1" dirty="0">
                <a:solidFill>
                  <a:srgbClr val="000000"/>
                </a:solidFill>
                <a:latin typeface="Calibri Light"/>
              </a:rPr>
              <a:t> </a:t>
            </a:r>
            <a:r>
              <a:rPr lang="nl-NL" sz="4400" b="0" strike="noStrike" spc="-1" dirty="0" err="1">
                <a:solidFill>
                  <a:srgbClr val="000000"/>
                </a:solidFill>
                <a:latin typeface="Calibri Light"/>
              </a:rPr>
              <a:t>confirmatory</a:t>
            </a:r>
            <a:endParaRPr lang="nl-NL" sz="4400" b="0" strike="noStrike" spc="-1" dirty="0">
              <a:latin typeface="Arial"/>
            </a:endParaRPr>
          </a:p>
        </p:txBody>
      </p:sp>
      <p:sp>
        <p:nvSpPr>
          <p:cNvPr id="102"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90000"/>
              </a:lnSpc>
              <a:spcBef>
                <a:spcPts val="1001"/>
              </a:spcBef>
            </a:pPr>
            <a:r>
              <a:rPr lang="nl-NL" sz="2800" b="0" i="1" strike="noStrike" spc="-1" dirty="0" err="1">
                <a:solidFill>
                  <a:srgbClr val="000000"/>
                </a:solidFill>
                <a:latin typeface="Calibri"/>
              </a:rPr>
              <a:t>You</a:t>
            </a:r>
            <a:r>
              <a:rPr lang="nl-NL" sz="2800" b="0" i="1" strike="noStrike" spc="-1" dirty="0">
                <a:solidFill>
                  <a:srgbClr val="000000"/>
                </a:solidFill>
                <a:latin typeface="Calibri"/>
              </a:rPr>
              <a:t> have </a:t>
            </a:r>
            <a:r>
              <a:rPr lang="nl-NL" sz="2800" b="0" i="1" strike="noStrike" spc="-1" dirty="0" err="1">
                <a:solidFill>
                  <a:srgbClr val="000000"/>
                </a:solidFill>
                <a:latin typeface="Calibri"/>
              </a:rPr>
              <a:t>obtained</a:t>
            </a:r>
            <a:r>
              <a:rPr lang="nl-NL" sz="2800" b="0" i="1" strike="noStrike" spc="-1" dirty="0">
                <a:solidFill>
                  <a:srgbClr val="000000"/>
                </a:solidFill>
                <a:latin typeface="Calibri"/>
              </a:rPr>
              <a:t> access </a:t>
            </a:r>
            <a:r>
              <a:rPr lang="nl-NL" sz="2800" b="0" i="1" strike="noStrike" spc="-1" dirty="0" err="1">
                <a:solidFill>
                  <a:srgbClr val="000000"/>
                </a:solidFill>
                <a:latin typeface="Calibri"/>
              </a:rPr>
              <a:t>to</a:t>
            </a:r>
            <a:r>
              <a:rPr lang="nl-NL" sz="2800" b="0" i="1" strike="noStrike" spc="-1" dirty="0">
                <a:solidFill>
                  <a:srgbClr val="000000"/>
                </a:solidFill>
                <a:latin typeface="Calibri"/>
              </a:rPr>
              <a:t> </a:t>
            </a:r>
            <a:r>
              <a:rPr lang="nl-NL" sz="2800" b="0" i="1" strike="noStrike" spc="-1" dirty="0" err="1">
                <a:solidFill>
                  <a:srgbClr val="000000"/>
                </a:solidFill>
                <a:latin typeface="Calibri"/>
              </a:rPr>
              <a:t>your</a:t>
            </a:r>
            <a:r>
              <a:rPr lang="nl-NL" sz="2800" b="0" i="1" strike="noStrike" spc="-1" dirty="0">
                <a:solidFill>
                  <a:srgbClr val="000000"/>
                </a:solidFill>
                <a:latin typeface="Calibri"/>
              </a:rPr>
              <a:t> </a:t>
            </a:r>
            <a:r>
              <a:rPr lang="nl-NL" sz="2800" b="0" i="1" strike="noStrike" spc="-1" dirty="0" err="1">
                <a:solidFill>
                  <a:srgbClr val="000000"/>
                </a:solidFill>
                <a:latin typeface="Calibri"/>
              </a:rPr>
              <a:t>company’s</a:t>
            </a:r>
            <a:r>
              <a:rPr lang="nl-NL" sz="2800" b="0" i="1" strike="noStrike" spc="-1" dirty="0">
                <a:solidFill>
                  <a:srgbClr val="000000"/>
                </a:solidFill>
                <a:latin typeface="Calibri"/>
              </a:rPr>
              <a:t> customer relations database. </a:t>
            </a:r>
            <a:r>
              <a:rPr lang="nl-NL" sz="2800" b="0" i="1" strike="noStrike" spc="-1" dirty="0" err="1">
                <a:solidFill>
                  <a:srgbClr val="000000"/>
                </a:solidFill>
                <a:latin typeface="Calibri"/>
              </a:rPr>
              <a:t>Your</a:t>
            </a:r>
            <a:r>
              <a:rPr lang="nl-NL" sz="2800" b="0" i="1" strike="noStrike" spc="-1" dirty="0">
                <a:solidFill>
                  <a:srgbClr val="000000"/>
                </a:solidFill>
                <a:latin typeface="Calibri"/>
              </a:rPr>
              <a:t> </a:t>
            </a:r>
            <a:r>
              <a:rPr lang="nl-NL" sz="2800" b="0" i="1" strike="noStrike" spc="-1" dirty="0" err="1">
                <a:solidFill>
                  <a:srgbClr val="000000"/>
                </a:solidFill>
                <a:latin typeface="Calibri"/>
              </a:rPr>
              <a:t>task</a:t>
            </a:r>
            <a:r>
              <a:rPr lang="nl-NL" sz="2800" b="0" i="1" strike="noStrike" spc="-1" dirty="0">
                <a:solidFill>
                  <a:srgbClr val="000000"/>
                </a:solidFill>
                <a:latin typeface="Calibri"/>
              </a:rPr>
              <a:t> is </a:t>
            </a:r>
            <a:r>
              <a:rPr lang="nl-NL" sz="2800" b="0" i="1" strike="noStrike" spc="-1" dirty="0" err="1">
                <a:solidFill>
                  <a:srgbClr val="000000"/>
                </a:solidFill>
                <a:latin typeface="Calibri"/>
              </a:rPr>
              <a:t>to</a:t>
            </a:r>
            <a:r>
              <a:rPr lang="nl-NL" sz="2800" b="0" i="1" strike="noStrike" spc="-1" dirty="0">
                <a:solidFill>
                  <a:srgbClr val="000000"/>
                </a:solidFill>
                <a:latin typeface="Calibri"/>
              </a:rPr>
              <a:t> </a:t>
            </a:r>
            <a:r>
              <a:rPr lang="nl-NL" sz="2800" b="0" i="1" strike="noStrike" spc="-1" dirty="0" err="1">
                <a:solidFill>
                  <a:srgbClr val="000000"/>
                </a:solidFill>
                <a:latin typeface="Calibri"/>
              </a:rPr>
              <a:t>find</a:t>
            </a:r>
            <a:r>
              <a:rPr lang="nl-NL" sz="2800" b="0" i="1" strike="noStrike" spc="-1" dirty="0">
                <a:solidFill>
                  <a:srgbClr val="000000"/>
                </a:solidFill>
                <a:latin typeface="Calibri"/>
              </a:rPr>
              <a:t> data-</a:t>
            </a:r>
            <a:r>
              <a:rPr lang="nl-NL" sz="2800" b="0" i="1" strike="noStrike" spc="-1" dirty="0" err="1">
                <a:solidFill>
                  <a:srgbClr val="000000"/>
                </a:solidFill>
                <a:latin typeface="Calibri"/>
              </a:rPr>
              <a:t>driven</a:t>
            </a:r>
            <a:r>
              <a:rPr lang="nl-NL" sz="2800" b="0" i="1" strike="noStrike" spc="-1" dirty="0">
                <a:solidFill>
                  <a:srgbClr val="000000"/>
                </a:solidFill>
                <a:latin typeface="Calibri"/>
              </a:rPr>
              <a:t> </a:t>
            </a:r>
            <a:r>
              <a:rPr lang="nl-NL" sz="2800" b="0" i="1" strike="noStrike" spc="-1" dirty="0" err="1">
                <a:solidFill>
                  <a:srgbClr val="000000"/>
                </a:solidFill>
                <a:latin typeface="Calibri"/>
              </a:rPr>
              <a:t>ways</a:t>
            </a:r>
            <a:r>
              <a:rPr lang="nl-NL" sz="2800" b="0" i="1" strike="noStrike" spc="-1" dirty="0">
                <a:solidFill>
                  <a:srgbClr val="000000"/>
                </a:solidFill>
                <a:latin typeface="Calibri"/>
              </a:rPr>
              <a:t> in </a:t>
            </a:r>
            <a:r>
              <a:rPr lang="nl-NL" sz="2800" b="0" i="1" strike="noStrike" spc="-1" dirty="0" err="1">
                <a:solidFill>
                  <a:srgbClr val="000000"/>
                </a:solidFill>
                <a:latin typeface="Calibri"/>
              </a:rPr>
              <a:t>which</a:t>
            </a:r>
            <a:r>
              <a:rPr lang="nl-NL" sz="2800" b="0" i="1" strike="noStrike" spc="-1" dirty="0">
                <a:solidFill>
                  <a:srgbClr val="000000"/>
                </a:solidFill>
                <a:latin typeface="Calibri"/>
              </a:rPr>
              <a:t> </a:t>
            </a:r>
            <a:r>
              <a:rPr lang="nl-NL" sz="2800" b="0" i="1" strike="noStrike" spc="-1" dirty="0" err="1">
                <a:solidFill>
                  <a:srgbClr val="000000"/>
                </a:solidFill>
                <a:latin typeface="Calibri"/>
              </a:rPr>
              <a:t>your</a:t>
            </a:r>
            <a:r>
              <a:rPr lang="nl-NL" sz="2800" b="0" i="1" strike="noStrike" spc="-1" dirty="0">
                <a:solidFill>
                  <a:srgbClr val="000000"/>
                </a:solidFill>
                <a:latin typeface="Calibri"/>
              </a:rPr>
              <a:t> company </a:t>
            </a:r>
            <a:r>
              <a:rPr lang="nl-NL" sz="2800" b="0" i="1" strike="noStrike" spc="-1" dirty="0" err="1">
                <a:solidFill>
                  <a:srgbClr val="000000"/>
                </a:solidFill>
                <a:latin typeface="Calibri"/>
              </a:rPr>
              <a:t>can</a:t>
            </a:r>
            <a:r>
              <a:rPr lang="nl-NL" sz="2800" b="0" i="1" strike="noStrike" spc="-1" dirty="0">
                <a:solidFill>
                  <a:srgbClr val="000000"/>
                </a:solidFill>
                <a:latin typeface="Calibri"/>
              </a:rPr>
              <a:t> </a:t>
            </a:r>
            <a:r>
              <a:rPr lang="nl-NL" sz="2800" b="0" i="1" strike="noStrike" spc="-1" dirty="0" err="1">
                <a:solidFill>
                  <a:srgbClr val="000000"/>
                </a:solidFill>
                <a:latin typeface="Calibri"/>
              </a:rPr>
              <a:t>improve</a:t>
            </a:r>
            <a:r>
              <a:rPr lang="nl-NL" sz="2800" b="0" i="1" strike="noStrike" spc="-1" dirty="0">
                <a:solidFill>
                  <a:srgbClr val="000000"/>
                </a:solidFill>
                <a:latin typeface="Calibri"/>
              </a:rPr>
              <a:t> customer </a:t>
            </a:r>
            <a:r>
              <a:rPr lang="nl-NL" sz="2800" b="0" i="1" strike="noStrike" spc="-1" dirty="0" err="1">
                <a:solidFill>
                  <a:srgbClr val="000000"/>
                </a:solidFill>
                <a:latin typeface="Calibri"/>
              </a:rPr>
              <a:t>retainment</a:t>
            </a:r>
            <a:r>
              <a:rPr lang="nl-NL" sz="2800" b="0" i="1" strike="noStrike" spc="-1" dirty="0">
                <a:solidFill>
                  <a:srgbClr val="000000"/>
                </a:solidFill>
                <a:latin typeface="Calibri"/>
              </a:rPr>
              <a:t>.</a:t>
            </a:r>
            <a:endParaRPr lang="nl-NL" sz="2800" b="0" strike="noStrike" spc="-1" dirty="0">
              <a:latin typeface="Arial"/>
            </a:endParaRPr>
          </a:p>
          <a:p>
            <a:pPr>
              <a:lnSpc>
                <a:spcPct val="90000"/>
              </a:lnSpc>
              <a:spcBef>
                <a:spcPts val="1001"/>
              </a:spcBef>
            </a:pP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1" strike="noStrike" spc="-1" dirty="0" err="1">
                <a:solidFill>
                  <a:srgbClr val="000000"/>
                </a:solidFill>
                <a:latin typeface="Calibri"/>
              </a:rPr>
              <a:t>Exploratory</a:t>
            </a:r>
            <a:r>
              <a:rPr lang="nl-NL" sz="2800" b="1" strike="noStrike" spc="-1" dirty="0">
                <a:solidFill>
                  <a:srgbClr val="000000"/>
                </a:solidFill>
                <a:latin typeface="Calibri"/>
              </a:rPr>
              <a:t>.</a:t>
            </a: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err="1">
                <a:solidFill>
                  <a:srgbClr val="000000"/>
                </a:solidFill>
                <a:latin typeface="Calibri"/>
              </a:rPr>
              <a:t>Generate</a:t>
            </a:r>
            <a:r>
              <a:rPr lang="nl-NL" sz="2800" b="0" strike="noStrike" spc="-1" dirty="0">
                <a:solidFill>
                  <a:srgbClr val="000000"/>
                </a:solidFill>
                <a:latin typeface="Calibri"/>
              </a:rPr>
              <a:t> new </a:t>
            </a:r>
            <a:r>
              <a:rPr lang="nl-NL" sz="2800" b="0" strike="noStrike" spc="-1" dirty="0" err="1">
                <a:solidFill>
                  <a:srgbClr val="000000"/>
                </a:solidFill>
                <a:latin typeface="Calibri"/>
              </a:rPr>
              <a:t>insights</a:t>
            </a:r>
            <a:r>
              <a:rPr lang="nl-NL" sz="2800" b="0" strike="noStrike" spc="-1" dirty="0">
                <a:solidFill>
                  <a:srgbClr val="000000"/>
                </a:solidFill>
                <a:latin typeface="Calibri"/>
              </a:rPr>
              <a:t> - at </a:t>
            </a:r>
            <a:r>
              <a:rPr lang="nl-NL" sz="2800" b="0" strike="noStrike" spc="-1" dirty="0" err="1">
                <a:solidFill>
                  <a:srgbClr val="000000"/>
                </a:solidFill>
                <a:latin typeface="Calibri"/>
              </a:rPr>
              <a:t>which</a:t>
            </a:r>
            <a:r>
              <a:rPr lang="nl-NL" sz="2800" b="0" strike="noStrike" spc="-1" dirty="0">
                <a:solidFill>
                  <a:srgbClr val="000000"/>
                </a:solidFill>
                <a:latin typeface="Calibri"/>
              </a:rPr>
              <a:t> </a:t>
            </a:r>
            <a:r>
              <a:rPr lang="nl-NL" sz="2800" b="0" strike="noStrike" spc="-1" dirty="0" err="1">
                <a:solidFill>
                  <a:srgbClr val="000000"/>
                </a:solidFill>
                <a:latin typeface="Calibri"/>
              </a:rPr>
              <a:t>touchpoint</a:t>
            </a:r>
            <a:r>
              <a:rPr lang="nl-NL" sz="2800" b="0" strike="noStrike" spc="-1" dirty="0">
                <a:solidFill>
                  <a:srgbClr val="000000"/>
                </a:solidFill>
                <a:latin typeface="Calibri"/>
              </a:rPr>
              <a:t> do </a:t>
            </a:r>
            <a:r>
              <a:rPr lang="nl-NL" sz="2800" b="0" strike="noStrike" spc="-1" dirty="0" err="1">
                <a:solidFill>
                  <a:srgbClr val="000000"/>
                </a:solidFill>
                <a:latin typeface="Calibri"/>
              </a:rPr>
              <a:t>customers</a:t>
            </a:r>
            <a:r>
              <a:rPr lang="nl-NL" sz="2800" b="0" strike="noStrike" spc="-1" dirty="0">
                <a:solidFill>
                  <a:srgbClr val="000000"/>
                </a:solidFill>
                <a:latin typeface="Calibri"/>
              </a:rPr>
              <a:t> drop out?</a:t>
            </a: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err="1">
                <a:solidFill>
                  <a:srgbClr val="000000"/>
                </a:solidFill>
                <a:latin typeface="Calibri"/>
              </a:rPr>
              <a:t>Create</a:t>
            </a:r>
            <a:r>
              <a:rPr lang="nl-NL" sz="2800" b="0" strike="noStrike" spc="-1" dirty="0">
                <a:solidFill>
                  <a:srgbClr val="000000"/>
                </a:solidFill>
                <a:latin typeface="Calibri"/>
              </a:rPr>
              <a:t> new hypotheses - </a:t>
            </a:r>
            <a:r>
              <a:rPr lang="nl-NL" sz="2800" b="0" strike="noStrike" spc="-1" dirty="0" err="1">
                <a:solidFill>
                  <a:srgbClr val="000000"/>
                </a:solidFill>
                <a:latin typeface="Calibri"/>
              </a:rPr>
              <a:t>there</a:t>
            </a:r>
            <a:r>
              <a:rPr lang="nl-NL" sz="2800" b="0" strike="noStrike" spc="-1" dirty="0">
                <a:solidFill>
                  <a:srgbClr val="000000"/>
                </a:solidFill>
                <a:latin typeface="Calibri"/>
              </a:rPr>
              <a:t> </a:t>
            </a:r>
            <a:r>
              <a:rPr lang="nl-NL" sz="2800" b="0" strike="noStrike" spc="-1" dirty="0" err="1">
                <a:solidFill>
                  <a:srgbClr val="000000"/>
                </a:solidFill>
                <a:latin typeface="Calibri"/>
              </a:rPr>
              <a:t>may</a:t>
            </a:r>
            <a:r>
              <a:rPr lang="nl-NL" sz="2800" b="0" strike="noStrike" spc="-1" dirty="0">
                <a:solidFill>
                  <a:srgbClr val="000000"/>
                </a:solidFill>
                <a:latin typeface="Calibri"/>
              </a:rPr>
              <a:t> </a:t>
            </a:r>
            <a:r>
              <a:rPr lang="nl-NL" sz="2800" b="0" strike="noStrike" spc="-1" dirty="0" err="1">
                <a:solidFill>
                  <a:srgbClr val="000000"/>
                </a:solidFill>
                <a:latin typeface="Calibri"/>
              </a:rPr>
              <a:t>be</a:t>
            </a:r>
            <a:r>
              <a:rPr lang="nl-NL" sz="2800" b="0" strike="noStrike" spc="-1" dirty="0">
                <a:solidFill>
                  <a:srgbClr val="000000"/>
                </a:solidFill>
                <a:latin typeface="Calibri"/>
              </a:rPr>
              <a:t> </a:t>
            </a:r>
            <a:r>
              <a:rPr lang="nl-NL" sz="2800" b="0" strike="noStrike" spc="-1" dirty="0" err="1">
                <a:solidFill>
                  <a:srgbClr val="000000"/>
                </a:solidFill>
                <a:latin typeface="Calibri"/>
              </a:rPr>
              <a:t>two</a:t>
            </a:r>
            <a:r>
              <a:rPr lang="nl-NL" sz="2800" b="0" strike="noStrike" spc="-1" dirty="0">
                <a:solidFill>
                  <a:srgbClr val="000000"/>
                </a:solidFill>
                <a:latin typeface="Calibri"/>
              </a:rPr>
              <a:t> types of </a:t>
            </a:r>
            <a:r>
              <a:rPr lang="nl-NL" sz="2800" b="0" strike="noStrike" spc="-1" dirty="0" err="1">
                <a:solidFill>
                  <a:srgbClr val="000000"/>
                </a:solidFill>
                <a:latin typeface="Calibri"/>
              </a:rPr>
              <a:t>customers</a:t>
            </a:r>
            <a:r>
              <a:rPr lang="nl-NL" sz="2800" b="0" strike="noStrike" spc="-1" dirty="0">
                <a:solidFill>
                  <a:srgbClr val="000000"/>
                </a:solidFill>
                <a:latin typeface="Calibri"/>
              </a:rPr>
              <a:t> </a:t>
            </a:r>
            <a:r>
              <a:rPr lang="nl-NL" sz="2800" b="0" strike="noStrike" spc="-1" dirty="0" err="1">
                <a:solidFill>
                  <a:srgbClr val="000000"/>
                </a:solidFill>
                <a:latin typeface="Calibri"/>
              </a:rPr>
              <a:t>who</a:t>
            </a:r>
            <a:r>
              <a:rPr lang="nl-NL" sz="2800" b="0" strike="noStrike" spc="-1" dirty="0">
                <a:solidFill>
                  <a:srgbClr val="000000"/>
                </a:solidFill>
                <a:latin typeface="Calibri"/>
              </a:rPr>
              <a:t> drop out</a:t>
            </a:r>
            <a:endParaRPr lang="nl-NL" sz="2800" b="0" strike="noStrike" spc="-1" dirty="0">
              <a:latin typeface="Arial"/>
            </a:endParaRPr>
          </a:p>
          <a:p>
            <a:pPr marL="228600" indent="-227880">
              <a:lnSpc>
                <a:spcPct val="90000"/>
              </a:lnSpc>
              <a:spcBef>
                <a:spcPts val="1001"/>
              </a:spcBef>
              <a:buClr>
                <a:srgbClr val="000000"/>
              </a:buClr>
              <a:buFont typeface="Arial"/>
              <a:buChar char="•"/>
            </a:pPr>
            <a:r>
              <a:rPr lang="nl-NL" sz="2800" b="0" strike="noStrike" spc="-1" dirty="0">
                <a:solidFill>
                  <a:srgbClr val="000000"/>
                </a:solidFill>
                <a:latin typeface="Calibri"/>
              </a:rPr>
              <a:t>Analysis </a:t>
            </a:r>
            <a:r>
              <a:rPr lang="nl-NL" sz="2800" b="0" strike="noStrike" spc="-1" dirty="0" err="1">
                <a:solidFill>
                  <a:srgbClr val="000000"/>
                </a:solidFill>
                <a:latin typeface="Calibri"/>
              </a:rPr>
              <a:t>cannot</a:t>
            </a:r>
            <a:r>
              <a:rPr lang="nl-NL" sz="2800" b="0" strike="noStrike" spc="-1" dirty="0">
                <a:solidFill>
                  <a:srgbClr val="000000"/>
                </a:solidFill>
                <a:latin typeface="Calibri"/>
              </a:rPr>
              <a:t> </a:t>
            </a:r>
            <a:r>
              <a:rPr lang="nl-NL" sz="2800" b="0" strike="noStrike" spc="-1" dirty="0" err="1">
                <a:solidFill>
                  <a:srgbClr val="000000"/>
                </a:solidFill>
                <a:latin typeface="Calibri"/>
              </a:rPr>
              <a:t>be</a:t>
            </a:r>
            <a:r>
              <a:rPr lang="nl-NL" sz="2800" b="0" strike="noStrike" spc="-1" dirty="0">
                <a:solidFill>
                  <a:srgbClr val="000000"/>
                </a:solidFill>
                <a:latin typeface="Calibri"/>
              </a:rPr>
              <a:t> </a:t>
            </a:r>
            <a:r>
              <a:rPr lang="nl-NL" sz="2800" b="0" strike="noStrike" spc="-1" dirty="0" err="1">
                <a:solidFill>
                  <a:srgbClr val="000000"/>
                </a:solidFill>
                <a:latin typeface="Calibri"/>
              </a:rPr>
              <a:t>defined</a:t>
            </a:r>
            <a:r>
              <a:rPr lang="nl-NL" sz="2800" b="0" strike="noStrike" spc="-1" dirty="0">
                <a:solidFill>
                  <a:srgbClr val="000000"/>
                </a:solidFill>
                <a:latin typeface="Calibri"/>
              </a:rPr>
              <a:t> in advance, </a:t>
            </a:r>
            <a:r>
              <a:rPr lang="nl-NL" sz="2800" b="0" strike="noStrike" spc="-1" dirty="0" err="1">
                <a:solidFill>
                  <a:srgbClr val="000000"/>
                </a:solidFill>
                <a:latin typeface="Calibri"/>
              </a:rPr>
              <a:t>task</a:t>
            </a:r>
            <a:r>
              <a:rPr lang="nl-NL" sz="2800" b="0" strike="noStrike" spc="-1" dirty="0">
                <a:solidFill>
                  <a:srgbClr val="000000"/>
                </a:solidFill>
                <a:latin typeface="Calibri"/>
              </a:rPr>
              <a:t> is </a:t>
            </a:r>
            <a:r>
              <a:rPr lang="nl-NL" sz="2800" b="0" strike="noStrike" spc="-1" dirty="0" err="1">
                <a:solidFill>
                  <a:srgbClr val="000000"/>
                </a:solidFill>
                <a:latin typeface="Calibri"/>
              </a:rPr>
              <a:t>to</a:t>
            </a:r>
            <a:r>
              <a:rPr lang="nl-NL" sz="2800" b="0" strike="noStrike" spc="-1" dirty="0">
                <a:solidFill>
                  <a:srgbClr val="000000"/>
                </a:solidFill>
                <a:latin typeface="Calibri"/>
              </a:rPr>
              <a:t> </a:t>
            </a:r>
            <a:r>
              <a:rPr lang="nl-NL" sz="2800" b="0" strike="noStrike" spc="-1" dirty="0" err="1">
                <a:solidFill>
                  <a:srgbClr val="000000"/>
                </a:solidFill>
                <a:latin typeface="Calibri"/>
              </a:rPr>
              <a:t>explore</a:t>
            </a:r>
            <a:r>
              <a:rPr lang="nl-NL" sz="2800" b="0" strike="noStrike" spc="-1" dirty="0">
                <a:solidFill>
                  <a:srgbClr val="000000"/>
                </a:solidFill>
                <a:latin typeface="Calibri"/>
              </a:rPr>
              <a:t> </a:t>
            </a:r>
            <a:r>
              <a:rPr lang="nl-NL" sz="2800" b="0" strike="noStrike" spc="-1" dirty="0" err="1">
                <a:solidFill>
                  <a:srgbClr val="000000"/>
                </a:solidFill>
                <a:latin typeface="Calibri"/>
              </a:rPr>
              <a:t>associations</a:t>
            </a:r>
            <a:r>
              <a:rPr lang="nl-NL" sz="2800" b="0" strike="noStrike" spc="-1" dirty="0">
                <a:solidFill>
                  <a:srgbClr val="000000"/>
                </a:solidFill>
                <a:latin typeface="Calibri"/>
              </a:rPr>
              <a:t> </a:t>
            </a:r>
            <a:r>
              <a:rPr lang="nl-NL" sz="2800" b="0" strike="noStrike" spc="-1" dirty="0" err="1">
                <a:solidFill>
                  <a:srgbClr val="000000"/>
                </a:solidFill>
                <a:latin typeface="Calibri"/>
              </a:rPr>
              <a:t>between</a:t>
            </a:r>
            <a:r>
              <a:rPr lang="nl-NL" sz="2800" b="0" strike="noStrike" spc="-1" dirty="0">
                <a:solidFill>
                  <a:srgbClr val="000000"/>
                </a:solidFill>
                <a:latin typeface="Calibri"/>
              </a:rPr>
              <a:t> features</a:t>
            </a:r>
            <a:endParaRPr lang="nl-NL" sz="280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D91C41122784458FEA7C846BE4C604" ma:contentTypeVersion="7" ma:contentTypeDescription="Create a new document." ma:contentTypeScope="" ma:versionID="26a54cb8190cf397c4d36c11cb64c865">
  <xsd:schema xmlns:xsd="http://www.w3.org/2001/XMLSchema" xmlns:xs="http://www.w3.org/2001/XMLSchema" xmlns:p="http://schemas.microsoft.com/office/2006/metadata/properties" xmlns:ns2="376e358b-7748-424b-88cd-7ea9e65fc930" targetNamespace="http://schemas.microsoft.com/office/2006/metadata/properties" ma:root="true" ma:fieldsID="97e864662061dac1e25953d247042dee" ns2:_="">
    <xsd:import namespace="376e358b-7748-424b-88cd-7ea9e65fc93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6e358b-7748-424b-88cd-7ea9e65fc9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63DD32-25A1-4A15-9032-151CC78247F6}"/>
</file>

<file path=customXml/itemProps2.xml><?xml version="1.0" encoding="utf-8"?>
<ds:datastoreItem xmlns:ds="http://schemas.openxmlformats.org/officeDocument/2006/customXml" ds:itemID="{CF1EE3D3-6099-4B71-ABBF-0E822819FCA4}"/>
</file>

<file path=customXml/itemProps3.xml><?xml version="1.0" encoding="utf-8"?>
<ds:datastoreItem xmlns:ds="http://schemas.openxmlformats.org/officeDocument/2006/customXml" ds:itemID="{72499B45-1E91-4184-BFC0-27147CAF93CE}"/>
</file>

<file path=docProps/app.xml><?xml version="1.0" encoding="utf-8"?>
<Properties xmlns="http://schemas.openxmlformats.org/officeDocument/2006/extended-properties" xmlns:vt="http://schemas.openxmlformats.org/officeDocument/2006/docPropsVTypes">
  <Template/>
  <TotalTime>1623</TotalTime>
  <Words>2764</Words>
  <Application>Microsoft Macintosh PowerPoint</Application>
  <PresentationFormat>Widescreen</PresentationFormat>
  <Paragraphs>378</Paragraphs>
  <Slides>70</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70</vt:i4>
      </vt:variant>
    </vt:vector>
  </HeadingPairs>
  <TitlesOfParts>
    <vt:vector size="83" baseType="lpstr">
      <vt:lpstr>-webkit-standard</vt:lpstr>
      <vt:lpstr>Arial</vt:lpstr>
      <vt:lpstr>Calibri</vt:lpstr>
      <vt:lpstr>Calibri Light</vt:lpstr>
      <vt:lpstr>Cambria Math</vt:lpstr>
      <vt:lpstr>Consolas</vt:lpstr>
      <vt:lpstr>Fira Code</vt:lpstr>
      <vt:lpstr>Fira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Peng’s EDA checklist</vt:lpstr>
      <vt:lpstr>PowerPoint Presentation</vt:lpstr>
      <vt:lpstr>PowerPoint Presentation</vt:lpstr>
      <vt:lpstr>Spread vs. location</vt:lpstr>
      <vt:lpstr>Adverse events in Dutch hospitals (Lenz &amp; Oberski)</vt:lpstr>
      <vt:lpstr>PowerPoint Presentation</vt:lpstr>
      <vt:lpstr>PowerPoint Presentation</vt:lpstr>
      <vt:lpstr>Read data, check packaging</vt:lpstr>
      <vt:lpstr>Look at top and bottom</vt:lpstr>
      <vt:lpstr>Look at top and bottom</vt:lpstr>
      <vt:lpstr>Validate with external source</vt:lpstr>
      <vt:lpstr>Check n’s</vt:lpstr>
      <vt:lpstr>PowerPoint Presentation</vt:lpstr>
      <vt:lpstr>Understand what you’re looking at</vt:lpstr>
      <vt:lpstr>Understand what you’re looking 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Looking at residuals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Kesteren, E. van (Erik-Jan)</dc:creator>
  <dc:description/>
  <cp:lastModifiedBy>Oberski, D.L. (Daniel)</cp:lastModifiedBy>
  <cp:revision>145</cp:revision>
  <dcterms:created xsi:type="dcterms:W3CDTF">2020-03-31T13:53:26Z</dcterms:created>
  <dcterms:modified xsi:type="dcterms:W3CDTF">2020-09-29T09:19:41Z</dcterms:modified>
  <dc:language>nl-NL</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43</vt:i4>
  </property>
  <property fmtid="{D5CDD505-2E9C-101B-9397-08002B2CF9AE}" pid="12" name="ContentTypeId">
    <vt:lpwstr>0x0101003FD91C41122784458FEA7C846BE4C604</vt:lpwstr>
  </property>
</Properties>
</file>